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74" r:id="rId25"/>
    <p:sldId id="261" r:id="rId7"/>
    <p:sldId id="262" r:id="rId8"/>
    <p:sldId id="263" r:id="rId9"/>
    <p:sldId id="264" r:id="rId10"/>
    <p:sldId id="265" r:id="rId11"/>
    <p:sldId id="266" r:id="rId17"/>
    <p:sldId id="267" r:id="rId18"/>
    <p:sldId id="268" r:id="rId19"/>
    <p:sldId id="269" r:id="rId20"/>
    <p:sldId id="270" r:id="rId21"/>
    <p:sldId id="271" r:id="rId22"/>
    <p:sldId id="272" r:id="rId23"/>
    <p:sldId id="273" r:id="rId24"/>
    <p:sldId id="275" r:id="rId26"/>
    <p:sldId id="276" r:id="rId27"/>
    <p:sldId id="277" r:id="rId28"/>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7.xml"/><Relationship Id="rId8" Type="http://schemas.openxmlformats.org/officeDocument/2006/relationships/slide" Target="slides/slide8.xml"/><Relationship Id="rId9" Type="http://schemas.openxmlformats.org/officeDocument/2006/relationships/slide" Target="slides/slide9.xml"/><Relationship Id="rId10" Type="http://schemas.openxmlformats.org/officeDocument/2006/relationships/slide" Target="slides/slide10.xml"/><Relationship Id="rId11" Type="http://schemas.openxmlformats.org/officeDocument/2006/relationships/slide" Target="slides/slide11.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6.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20040" y="228600"/>
            <a:ext cx="640080" cy="640080"/>
          </a:xfrm>
          <a:prstGeom prst="rect">
            <a:avLst/>
          </a:prstGeom>
        </p:spPr>
      </p:pic>
      <p:sp>
        <p:nvSpPr>
          <p:cNvPr id="3" name="Text 0"/>
          <p:cNvSpPr/>
          <p:nvPr/>
        </p:nvSpPr>
        <p:spPr>
          <a:xfrm>
            <a:off x="1005840" y="292608"/>
            <a:ext cx="3657600" cy="274320"/>
          </a:xfrm>
          <a:prstGeom prst="rect">
            <a:avLst/>
          </a:prstGeom>
          <a:noFill/>
          <a:ln/>
        </p:spPr>
        <p:txBody>
          <a:bodyPr wrap="square" rtlCol="0" anchor="ctr"/>
          <a:lstStyle/>
          <a:p>
            <a:pPr indent="0" marL="0">
              <a:buNone/>
            </a:pPr>
            <a:r>
              <a:rPr lang="en-US" sz="1100" b="1" dirty="0">
                <a:solidFill>
                  <a:srgbClr val="2C5F2D"/>
                </a:solidFill>
                <a:latin typeface="Georgia" pitchFamily="34" charset="0"/>
                <a:ea typeface="Georgia" pitchFamily="34" charset="-122"/>
                <a:cs typeface="Georgia" pitchFamily="34" charset="-120"/>
              </a:rPr>
              <a:t>BAU Intelligence</a:t>
            </a:r>
            <a:endParaRPr lang="en-US" sz="1100" dirty="0"/>
          </a:p>
        </p:txBody>
      </p:sp>
      <p:sp>
        <p:nvSpPr>
          <p:cNvPr id="4" name="Text 1"/>
          <p:cNvSpPr/>
          <p:nvPr/>
        </p:nvSpPr>
        <p:spPr>
          <a:xfrm>
            <a:off x="1005840" y="530352"/>
            <a:ext cx="3657600" cy="182880"/>
          </a:xfrm>
          <a:prstGeom prst="rect">
            <a:avLst/>
          </a:prstGeom>
          <a:noFill/>
          <a:ln/>
        </p:spPr>
        <p:txBody>
          <a:bodyPr wrap="square" rtlCol="0" anchor="ctr"/>
          <a:lstStyle/>
          <a:p>
            <a:pPr indent="0" marL="0">
              <a:buNone/>
            </a:pPr>
            <a:r>
              <a:rPr lang="en-US" sz="700" spc="200" kern="0" dirty="0">
                <a:solidFill>
                  <a:srgbClr val="6B7280"/>
                </a:solidFill>
                <a:latin typeface="Calibri" pitchFamily="34" charset="0"/>
                <a:ea typeface="Calibri" pitchFamily="34" charset="-122"/>
                <a:cs typeface="Calibri" pitchFamily="34" charset="-120"/>
              </a:rPr>
              <a:t>BY BUSINESS AS USUAL FARM</a:t>
            </a:r>
            <a:endParaRPr lang="en-US" sz="700" dirty="0"/>
          </a:p>
        </p:txBody>
      </p:sp>
      <p:sp>
        <p:nvSpPr>
          <p:cNvPr id="5" name="Shape 2"/>
          <p:cNvSpPr/>
          <p:nvPr/>
        </p:nvSpPr>
        <p:spPr>
          <a:xfrm>
            <a:off x="320040" y="960120"/>
            <a:ext cx="11567160" cy="0"/>
          </a:xfrm>
          <a:prstGeom prst="line">
            <a:avLst/>
          </a:prstGeom>
          <a:noFill/>
          <a:ln w="9525">
            <a:solidFill>
              <a:srgbClr val="E5E7EB"/>
            </a:solidFill>
            <a:prstDash val="solid"/>
          </a:ln>
        </p:spPr>
      </p:sp>
      <p:sp>
        <p:nvSpPr>
          <p:cNvPr id="6" name="Text 3"/>
          <p:cNvSpPr/>
          <p:nvPr/>
        </p:nvSpPr>
        <p:spPr>
          <a:xfrm>
            <a:off x="320040" y="6537960"/>
            <a:ext cx="11567160" cy="228600"/>
          </a:xfrm>
          <a:prstGeom prst="rect">
            <a:avLst/>
          </a:prstGeom>
          <a:noFill/>
          <a:ln/>
        </p:spPr>
        <p:txBody>
          <a:bodyPr wrap="square" rtlCol="0" anchor="ctr"/>
          <a:lstStyle/>
          <a:p>
            <a:pPr algn="l" indent="0" marL="0">
              <a:buNone/>
            </a:pPr>
            <a:r>
              <a:rPr lang="en-US" sz="800" dirty="0">
                <a:solidFill>
                  <a:srgbClr val="6B7280"/>
                </a:solidFill>
                <a:latin typeface="Calibri" pitchFamily="34" charset="0"/>
                <a:ea typeface="Calibri" pitchFamily="34" charset="-122"/>
                <a:cs typeface="Calibri" pitchFamily="34" charset="-120"/>
              </a:rPr>
              <a:t>Confidential · BAU Intelligence Investor Presentation · 2026</a:t>
            </a:r>
            <a:endParaRPr lang="en-US" sz="8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VER">
    <p:bg>
      <p:bgPr>
        <a:solidFill>
          <a:srgbClr val="1E276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57200" y="411480"/>
            <a:ext cx="822960" cy="82296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97BC62"/>
          </a:solidFill>
          <a:ln/>
        </p:spPr>
      </p:sp>
      <p:pic>
        <p:nvPicPr>
          <p:cNvPr id="3" name="Image 0" descr="preencoded.png">    </p:cNvPr>
          <p:cNvPicPr>
            <a:picLocks noChangeAspect="1"/>
          </p:cNvPicPr>
          <p:nvPr/>
        </p:nvPicPr>
        <p:blipFill>
          <a:blip r:embed="rId1"/>
          <a:srcRect l="0" r="0" t="0" b="0"/>
          <a:stretch/>
        </p:blipFill>
        <p:spPr>
          <a:xfrm>
            <a:off x="6217920" y="0"/>
            <a:ext cx="5971032" cy="6858000"/>
          </a:xfrm>
          <a:prstGeom prst="rect">
            <a:avLst/>
          </a:prstGeom>
        </p:spPr>
      </p:pic>
      <p:sp>
        <p:nvSpPr>
          <p:cNvPr id="4" name="Shape 1"/>
          <p:cNvSpPr/>
          <p:nvPr/>
        </p:nvSpPr>
        <p:spPr>
          <a:xfrm>
            <a:off x="6217920" y="0"/>
            <a:ext cx="5971032" cy="6858000"/>
          </a:xfrm>
          <a:prstGeom prst="rect">
            <a:avLst/>
          </a:prstGeom>
          <a:solidFill>
            <a:srgbClr val="1E2761">
              <a:alpha val="65000"/>
            </a:srgbClr>
          </a:solidFill>
          <a:ln/>
        </p:spPr>
      </p:sp>
      <p:sp>
        <p:nvSpPr>
          <p:cNvPr id="5" name="Text 2"/>
          <p:cNvSpPr/>
          <p:nvPr/>
        </p:nvSpPr>
        <p:spPr>
          <a:xfrm>
            <a:off x="548640" y="2011680"/>
            <a:ext cx="6400800" cy="365760"/>
          </a:xfrm>
          <a:prstGeom prst="rect">
            <a:avLst/>
          </a:prstGeom>
          <a:noFill/>
          <a:ln/>
        </p:spPr>
        <p:txBody>
          <a:bodyPr wrap="square" rtlCol="0" anchor="ctr"/>
          <a:lstStyle/>
          <a:p>
            <a:pPr indent="0" marL="0">
              <a:buNone/>
            </a:pPr>
            <a:r>
              <a:rPr lang="en-US" sz="1200" b="1" spc="600" kern="0" dirty="0">
                <a:solidFill>
                  <a:srgbClr val="97BC62"/>
                </a:solidFill>
                <a:latin typeface="Calibri" pitchFamily="34" charset="0"/>
                <a:ea typeface="Calibri" pitchFamily="34" charset="-122"/>
                <a:cs typeface="Calibri" pitchFamily="34" charset="-120"/>
              </a:rPr>
              <a:t>BAU INTELLIGENCE</a:t>
            </a:r>
            <a:endParaRPr lang="en-US" sz="1200" dirty="0"/>
          </a:p>
        </p:txBody>
      </p:sp>
      <p:sp>
        <p:nvSpPr>
          <p:cNvPr id="6" name="Text 3"/>
          <p:cNvSpPr/>
          <p:nvPr/>
        </p:nvSpPr>
        <p:spPr>
          <a:xfrm>
            <a:off x="548640" y="2423160"/>
            <a:ext cx="6400800" cy="2011680"/>
          </a:xfrm>
          <a:prstGeom prst="rect">
            <a:avLst/>
          </a:prstGeom>
          <a:noFill/>
          <a:ln/>
        </p:spPr>
        <p:txBody>
          <a:bodyPr wrap="square" rtlCol="0" anchor="ctr"/>
          <a:lstStyle/>
          <a:p>
            <a:pPr indent="0" marL="0">
              <a:lnSpc>
                <a:spcPct val="105000"/>
              </a:lnSpc>
              <a:buNone/>
            </a:pPr>
            <a:r>
              <a:rPr lang="en-US" sz="4400" b="1" dirty="0">
                <a:solidFill>
                  <a:srgbClr val="FFFFFF"/>
                </a:solidFill>
                <a:latin typeface="Georgia" pitchFamily="34" charset="0"/>
                <a:ea typeface="Georgia" pitchFamily="34" charset="-122"/>
                <a:cs typeface="Georgia" pitchFamily="34" charset="-120"/>
              </a:rPr>
              <a:t>The operating system</a:t>
            </a:r>
            <a:endParaRPr lang="en-US" sz="4400" dirty="0"/>
          </a:p>
          <a:p>
            <a:pPr indent="0" marL="0">
              <a:lnSpc>
                <a:spcPct val="105000"/>
              </a:lnSpc>
              <a:buNone/>
            </a:pPr>
            <a:r>
              <a:rPr lang="en-US" sz="4400" b="1" dirty="0">
                <a:solidFill>
                  <a:srgbClr val="FFFFFF"/>
                </a:solidFill>
                <a:latin typeface="Georgia" pitchFamily="34" charset="0"/>
                <a:ea typeface="Georgia" pitchFamily="34" charset="-122"/>
                <a:cs typeface="Georgia" pitchFamily="34" charset="-120"/>
              </a:rPr>
              <a:t>for specialty crop farmers.</a:t>
            </a:r>
            <a:endParaRPr lang="en-US" sz="4400" dirty="0"/>
          </a:p>
        </p:txBody>
      </p:sp>
      <p:sp>
        <p:nvSpPr>
          <p:cNvPr id="7" name="Text 4"/>
          <p:cNvSpPr/>
          <p:nvPr/>
        </p:nvSpPr>
        <p:spPr>
          <a:xfrm>
            <a:off x="548640" y="4572000"/>
            <a:ext cx="6400800" cy="365760"/>
          </a:xfrm>
          <a:prstGeom prst="rect">
            <a:avLst/>
          </a:prstGeom>
          <a:noFill/>
          <a:ln/>
        </p:spPr>
        <p:txBody>
          <a:bodyPr wrap="square" rtlCol="0" anchor="ctr"/>
          <a:lstStyle/>
          <a:p>
            <a:pPr indent="0" marL="0">
              <a:buNone/>
            </a:pPr>
            <a:r>
              <a:rPr lang="en-US" sz="1800" i="1" dirty="0">
                <a:solidFill>
                  <a:srgbClr val="D9DCE8"/>
                </a:solidFill>
                <a:latin typeface="Calibri" pitchFamily="34" charset="0"/>
                <a:ea typeface="Calibri" pitchFamily="34" charset="-122"/>
                <a:cs typeface="Calibri" pitchFamily="34" charset="-120"/>
              </a:rPr>
              <a:t>Investor Presentation</a:t>
            </a:r>
            <a:endParaRPr lang="en-US" sz="1800" dirty="0"/>
          </a:p>
        </p:txBody>
      </p:sp>
      <p:sp>
        <p:nvSpPr>
          <p:cNvPr id="8" name="Text 5"/>
          <p:cNvSpPr/>
          <p:nvPr/>
        </p:nvSpPr>
        <p:spPr>
          <a:xfrm>
            <a:off x="548640" y="6035040"/>
            <a:ext cx="6400800" cy="274320"/>
          </a:xfrm>
          <a:prstGeom prst="rect">
            <a:avLst/>
          </a:prstGeom>
          <a:noFill/>
          <a:ln/>
        </p:spPr>
        <p:txBody>
          <a:bodyPr wrap="square" rtlCol="0" anchor="ctr"/>
          <a:lstStyle/>
          <a:p>
            <a:pPr indent="0" marL="0">
              <a:buNone/>
            </a:pPr>
            <a:r>
              <a:rPr lang="en-US" sz="1000" b="1" spc="300" kern="0" dirty="0">
                <a:solidFill>
                  <a:srgbClr val="97BC62"/>
                </a:solidFill>
                <a:latin typeface="Calibri" pitchFamily="34" charset="0"/>
                <a:ea typeface="Calibri" pitchFamily="34" charset="-122"/>
                <a:cs typeface="Calibri" pitchFamily="34" charset="-120"/>
              </a:rPr>
              <a:t>Veteran-Owned · Series Seed</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THE ASK</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Fueling the path from pilot to platform.</a:t>
            </a:r>
            <a:endParaRPr lang="en-US" sz="3000" dirty="0"/>
          </a:p>
        </p:txBody>
      </p:sp>
      <p:sp>
        <p:nvSpPr>
          <p:cNvPr id="4" name="Text 2"/>
          <p:cNvSpPr/>
          <p:nvPr/>
        </p:nvSpPr>
        <p:spPr>
          <a:xfrm>
            <a:off x="320040" y="2331720"/>
            <a:ext cx="548640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USE OF FUNDS</a:t>
            </a:r>
            <a:endParaRPr lang="en-US" sz="1000" dirty="0"/>
          </a:p>
        </p:txBody>
      </p:sp>
      <p:sp>
        <p:nvSpPr>
          <p:cNvPr id="5" name="Text 3"/>
          <p:cNvSpPr/>
          <p:nvPr/>
        </p:nvSpPr>
        <p:spPr>
          <a:xfrm>
            <a:off x="320040" y="2697480"/>
            <a:ext cx="1188720" cy="640080"/>
          </a:xfrm>
          <a:prstGeom prst="rect">
            <a:avLst/>
          </a:prstGeom>
          <a:noFill/>
          <a:ln/>
        </p:spPr>
        <p:txBody>
          <a:bodyPr wrap="square" rtlCol="0" anchor="ctr"/>
          <a:lstStyle/>
          <a:p>
            <a:pPr indent="0" marL="0">
              <a:buNone/>
            </a:pPr>
            <a:r>
              <a:rPr lang="en-US" sz="2600" b="1" dirty="0">
                <a:solidFill>
                  <a:srgbClr val="2C5F2D"/>
                </a:solidFill>
                <a:latin typeface="Georgia" pitchFamily="34" charset="0"/>
                <a:ea typeface="Georgia" pitchFamily="34" charset="-122"/>
                <a:cs typeface="Georgia" pitchFamily="34" charset="-120"/>
              </a:rPr>
              <a:t>40%</a:t>
            </a:r>
            <a:endParaRPr lang="en-US" sz="2600" dirty="0"/>
          </a:p>
        </p:txBody>
      </p:sp>
      <p:sp>
        <p:nvSpPr>
          <p:cNvPr id="6" name="Text 4"/>
          <p:cNvSpPr/>
          <p:nvPr/>
        </p:nvSpPr>
        <p:spPr>
          <a:xfrm>
            <a:off x="1554480" y="2715768"/>
            <a:ext cx="4663440" cy="320040"/>
          </a:xfrm>
          <a:prstGeom prst="rect">
            <a:avLst/>
          </a:prstGeom>
          <a:noFill/>
          <a:ln/>
        </p:spPr>
        <p:txBody>
          <a:bodyPr wrap="square" rtlCol="0" anchor="ctr"/>
          <a:lstStyle/>
          <a:p>
            <a:pPr indent="0" marL="0">
              <a:buNone/>
            </a:pPr>
            <a:r>
              <a:rPr lang="en-US" sz="1400" b="1" dirty="0">
                <a:solidFill>
                  <a:srgbClr val="212121"/>
                </a:solidFill>
                <a:latin typeface="Georgia" pitchFamily="34" charset="0"/>
                <a:ea typeface="Georgia" pitchFamily="34" charset="-122"/>
                <a:cs typeface="Georgia" pitchFamily="34" charset="-120"/>
              </a:rPr>
              <a:t>Product &amp; Engineering</a:t>
            </a:r>
            <a:endParaRPr lang="en-US" sz="1400" dirty="0"/>
          </a:p>
        </p:txBody>
      </p:sp>
      <p:sp>
        <p:nvSpPr>
          <p:cNvPr id="7" name="Text 5"/>
          <p:cNvSpPr/>
          <p:nvPr/>
        </p:nvSpPr>
        <p:spPr>
          <a:xfrm>
            <a:off x="1554480" y="3044952"/>
            <a:ext cx="4663440" cy="365760"/>
          </a:xfrm>
          <a:prstGeom prst="rect">
            <a:avLst/>
          </a:prstGeom>
          <a:noFill/>
          <a:ln/>
        </p:spPr>
        <p:txBody>
          <a:bodyPr wrap="square" rtlCol="0" anchor="ctr"/>
          <a:lstStyle/>
          <a:p>
            <a:pPr indent="0" marL="0">
              <a:lnSpc>
                <a:spcPct val="130000"/>
              </a:lnSpc>
              <a:buNone/>
            </a:pPr>
            <a:r>
              <a:rPr lang="en-US" sz="1000" dirty="0">
                <a:solidFill>
                  <a:srgbClr val="6B7280"/>
                </a:solidFill>
                <a:latin typeface="Calibri" pitchFamily="34" charset="0"/>
                <a:ea typeface="Calibri" pitchFamily="34" charset="-122"/>
                <a:cs typeface="Calibri" pitchFamily="34" charset="-120"/>
              </a:rPr>
              <a:t>AI engine, mobile build, and integrations with soil &amp; weather data.</a:t>
            </a:r>
            <a:endParaRPr lang="en-US" sz="1000" dirty="0"/>
          </a:p>
        </p:txBody>
      </p:sp>
      <p:sp>
        <p:nvSpPr>
          <p:cNvPr id="8" name="Text 6"/>
          <p:cNvSpPr/>
          <p:nvPr/>
        </p:nvSpPr>
        <p:spPr>
          <a:xfrm>
            <a:off x="320040" y="3474720"/>
            <a:ext cx="1188720" cy="640080"/>
          </a:xfrm>
          <a:prstGeom prst="rect">
            <a:avLst/>
          </a:prstGeom>
          <a:noFill/>
          <a:ln/>
        </p:spPr>
        <p:txBody>
          <a:bodyPr wrap="square" rtlCol="0" anchor="ctr"/>
          <a:lstStyle/>
          <a:p>
            <a:pPr indent="0" marL="0">
              <a:buNone/>
            </a:pPr>
            <a:r>
              <a:rPr lang="en-US" sz="2600" b="1" dirty="0">
                <a:solidFill>
                  <a:srgbClr val="2C5F2D"/>
                </a:solidFill>
                <a:latin typeface="Georgia" pitchFamily="34" charset="0"/>
                <a:ea typeface="Georgia" pitchFamily="34" charset="-122"/>
                <a:cs typeface="Georgia" pitchFamily="34" charset="-120"/>
              </a:rPr>
              <a:t>30%</a:t>
            </a:r>
            <a:endParaRPr lang="en-US" sz="2600" dirty="0"/>
          </a:p>
        </p:txBody>
      </p:sp>
      <p:sp>
        <p:nvSpPr>
          <p:cNvPr id="9" name="Text 7"/>
          <p:cNvSpPr/>
          <p:nvPr/>
        </p:nvSpPr>
        <p:spPr>
          <a:xfrm>
            <a:off x="1554480" y="3493008"/>
            <a:ext cx="4663440" cy="320040"/>
          </a:xfrm>
          <a:prstGeom prst="rect">
            <a:avLst/>
          </a:prstGeom>
          <a:noFill/>
          <a:ln/>
        </p:spPr>
        <p:txBody>
          <a:bodyPr wrap="square" rtlCol="0" anchor="ctr"/>
          <a:lstStyle/>
          <a:p>
            <a:pPr indent="0" marL="0">
              <a:buNone/>
            </a:pPr>
            <a:r>
              <a:rPr lang="en-US" sz="1400" b="1" dirty="0">
                <a:solidFill>
                  <a:srgbClr val="212121"/>
                </a:solidFill>
                <a:latin typeface="Georgia" pitchFamily="34" charset="0"/>
                <a:ea typeface="Georgia" pitchFamily="34" charset="-122"/>
                <a:cs typeface="Georgia" pitchFamily="34" charset="-120"/>
              </a:rPr>
              <a:t>Pilot Expansion</a:t>
            </a:r>
            <a:endParaRPr lang="en-US" sz="1400" dirty="0"/>
          </a:p>
        </p:txBody>
      </p:sp>
      <p:sp>
        <p:nvSpPr>
          <p:cNvPr id="10" name="Text 8"/>
          <p:cNvSpPr/>
          <p:nvPr/>
        </p:nvSpPr>
        <p:spPr>
          <a:xfrm>
            <a:off x="1554480" y="3822192"/>
            <a:ext cx="4663440" cy="365760"/>
          </a:xfrm>
          <a:prstGeom prst="rect">
            <a:avLst/>
          </a:prstGeom>
          <a:noFill/>
          <a:ln/>
        </p:spPr>
        <p:txBody>
          <a:bodyPr wrap="square" rtlCol="0" anchor="ctr"/>
          <a:lstStyle/>
          <a:p>
            <a:pPr indent="0" marL="0">
              <a:lnSpc>
                <a:spcPct val="130000"/>
              </a:lnSpc>
              <a:buNone/>
            </a:pPr>
            <a:r>
              <a:rPr lang="en-US" sz="1000" dirty="0">
                <a:solidFill>
                  <a:srgbClr val="6B7280"/>
                </a:solidFill>
                <a:latin typeface="Calibri" pitchFamily="34" charset="0"/>
                <a:ea typeface="Calibri" pitchFamily="34" charset="-122"/>
                <a:cs typeface="Calibri" pitchFamily="34" charset="-120"/>
              </a:rPr>
              <a:t>Onboard 250 farms across NC, SC, GA, and VA in the next 12 months.</a:t>
            </a:r>
            <a:endParaRPr lang="en-US" sz="1000" dirty="0"/>
          </a:p>
        </p:txBody>
      </p:sp>
      <p:sp>
        <p:nvSpPr>
          <p:cNvPr id="11" name="Text 9"/>
          <p:cNvSpPr/>
          <p:nvPr/>
        </p:nvSpPr>
        <p:spPr>
          <a:xfrm>
            <a:off x="320040" y="4251960"/>
            <a:ext cx="1188720" cy="640080"/>
          </a:xfrm>
          <a:prstGeom prst="rect">
            <a:avLst/>
          </a:prstGeom>
          <a:noFill/>
          <a:ln/>
        </p:spPr>
        <p:txBody>
          <a:bodyPr wrap="square" rtlCol="0" anchor="ctr"/>
          <a:lstStyle/>
          <a:p>
            <a:pPr indent="0" marL="0">
              <a:buNone/>
            </a:pPr>
            <a:r>
              <a:rPr lang="en-US" sz="2600" b="1" dirty="0">
                <a:solidFill>
                  <a:srgbClr val="2C5F2D"/>
                </a:solidFill>
                <a:latin typeface="Georgia" pitchFamily="34" charset="0"/>
                <a:ea typeface="Georgia" pitchFamily="34" charset="-122"/>
                <a:cs typeface="Georgia" pitchFamily="34" charset="-120"/>
              </a:rPr>
              <a:t>20%</a:t>
            </a:r>
            <a:endParaRPr lang="en-US" sz="2600" dirty="0"/>
          </a:p>
        </p:txBody>
      </p:sp>
      <p:sp>
        <p:nvSpPr>
          <p:cNvPr id="12" name="Text 10"/>
          <p:cNvSpPr/>
          <p:nvPr/>
        </p:nvSpPr>
        <p:spPr>
          <a:xfrm>
            <a:off x="1554480" y="4270248"/>
            <a:ext cx="4663440" cy="320040"/>
          </a:xfrm>
          <a:prstGeom prst="rect">
            <a:avLst/>
          </a:prstGeom>
          <a:noFill/>
          <a:ln/>
        </p:spPr>
        <p:txBody>
          <a:bodyPr wrap="square" rtlCol="0" anchor="ctr"/>
          <a:lstStyle/>
          <a:p>
            <a:pPr indent="0" marL="0">
              <a:buNone/>
            </a:pPr>
            <a:r>
              <a:rPr lang="en-US" sz="1400" b="1" dirty="0">
                <a:solidFill>
                  <a:srgbClr val="212121"/>
                </a:solidFill>
                <a:latin typeface="Georgia" pitchFamily="34" charset="0"/>
                <a:ea typeface="Georgia" pitchFamily="34" charset="-122"/>
                <a:cs typeface="Georgia" pitchFamily="34" charset="-120"/>
              </a:rPr>
              <a:t>Marketplace Buildout</a:t>
            </a:r>
            <a:endParaRPr lang="en-US" sz="1400" dirty="0"/>
          </a:p>
        </p:txBody>
      </p:sp>
      <p:sp>
        <p:nvSpPr>
          <p:cNvPr id="13" name="Text 11"/>
          <p:cNvSpPr/>
          <p:nvPr/>
        </p:nvSpPr>
        <p:spPr>
          <a:xfrm>
            <a:off x="1554480" y="4599432"/>
            <a:ext cx="4663440" cy="365760"/>
          </a:xfrm>
          <a:prstGeom prst="rect">
            <a:avLst/>
          </a:prstGeom>
          <a:noFill/>
          <a:ln/>
        </p:spPr>
        <p:txBody>
          <a:bodyPr wrap="square" rtlCol="0" anchor="ctr"/>
          <a:lstStyle/>
          <a:p>
            <a:pPr indent="0" marL="0">
              <a:lnSpc>
                <a:spcPct val="130000"/>
              </a:lnSpc>
              <a:buNone/>
            </a:pPr>
            <a:r>
              <a:rPr lang="en-US" sz="1000" dirty="0">
                <a:solidFill>
                  <a:srgbClr val="6B7280"/>
                </a:solidFill>
                <a:latin typeface="Calibri" pitchFamily="34" charset="0"/>
                <a:ea typeface="Calibri" pitchFamily="34" charset="-122"/>
                <a:cs typeface="Calibri" pitchFamily="34" charset="-120"/>
              </a:rPr>
              <a:t>Sign anchor buyers, food hubs, and regional distributors.</a:t>
            </a:r>
            <a:endParaRPr lang="en-US" sz="1000" dirty="0"/>
          </a:p>
        </p:txBody>
      </p:sp>
      <p:sp>
        <p:nvSpPr>
          <p:cNvPr id="14" name="Text 12"/>
          <p:cNvSpPr/>
          <p:nvPr/>
        </p:nvSpPr>
        <p:spPr>
          <a:xfrm>
            <a:off x="320040" y="5029200"/>
            <a:ext cx="1188720" cy="640080"/>
          </a:xfrm>
          <a:prstGeom prst="rect">
            <a:avLst/>
          </a:prstGeom>
          <a:noFill/>
          <a:ln/>
        </p:spPr>
        <p:txBody>
          <a:bodyPr wrap="square" rtlCol="0" anchor="ctr"/>
          <a:lstStyle/>
          <a:p>
            <a:pPr indent="0" marL="0">
              <a:buNone/>
            </a:pPr>
            <a:r>
              <a:rPr lang="en-US" sz="2600" b="1" dirty="0">
                <a:solidFill>
                  <a:srgbClr val="2C5F2D"/>
                </a:solidFill>
                <a:latin typeface="Georgia" pitchFamily="34" charset="0"/>
                <a:ea typeface="Georgia" pitchFamily="34" charset="-122"/>
                <a:cs typeface="Georgia" pitchFamily="34" charset="-120"/>
              </a:rPr>
              <a:t>10%</a:t>
            </a:r>
            <a:endParaRPr lang="en-US" sz="2600" dirty="0"/>
          </a:p>
        </p:txBody>
      </p:sp>
      <p:sp>
        <p:nvSpPr>
          <p:cNvPr id="15" name="Text 13"/>
          <p:cNvSpPr/>
          <p:nvPr/>
        </p:nvSpPr>
        <p:spPr>
          <a:xfrm>
            <a:off x="1554480" y="5047488"/>
            <a:ext cx="4663440" cy="320040"/>
          </a:xfrm>
          <a:prstGeom prst="rect">
            <a:avLst/>
          </a:prstGeom>
          <a:noFill/>
          <a:ln/>
        </p:spPr>
        <p:txBody>
          <a:bodyPr wrap="square" rtlCol="0" anchor="ctr"/>
          <a:lstStyle/>
          <a:p>
            <a:pPr indent="0" marL="0">
              <a:buNone/>
            </a:pPr>
            <a:r>
              <a:rPr lang="en-US" sz="1400" b="1" dirty="0">
                <a:solidFill>
                  <a:srgbClr val="212121"/>
                </a:solidFill>
                <a:latin typeface="Georgia" pitchFamily="34" charset="0"/>
                <a:ea typeface="Georgia" pitchFamily="34" charset="-122"/>
                <a:cs typeface="Georgia" pitchFamily="34" charset="-120"/>
              </a:rPr>
              <a:t>Operations &amp; Reserves</a:t>
            </a:r>
            <a:endParaRPr lang="en-US" sz="1400" dirty="0"/>
          </a:p>
        </p:txBody>
      </p:sp>
      <p:sp>
        <p:nvSpPr>
          <p:cNvPr id="16" name="Text 14"/>
          <p:cNvSpPr/>
          <p:nvPr/>
        </p:nvSpPr>
        <p:spPr>
          <a:xfrm>
            <a:off x="1554480" y="5376672"/>
            <a:ext cx="4663440" cy="365760"/>
          </a:xfrm>
          <a:prstGeom prst="rect">
            <a:avLst/>
          </a:prstGeom>
          <a:noFill/>
          <a:ln/>
        </p:spPr>
        <p:txBody>
          <a:bodyPr wrap="square" rtlCol="0" anchor="ctr"/>
          <a:lstStyle/>
          <a:p>
            <a:pPr indent="0" marL="0">
              <a:lnSpc>
                <a:spcPct val="130000"/>
              </a:lnSpc>
              <a:buNone/>
            </a:pPr>
            <a:r>
              <a:rPr lang="en-US" sz="1000" dirty="0">
                <a:solidFill>
                  <a:srgbClr val="6B7280"/>
                </a:solidFill>
                <a:latin typeface="Calibri" pitchFamily="34" charset="0"/>
                <a:ea typeface="Calibri" pitchFamily="34" charset="-122"/>
                <a:cs typeface="Calibri" pitchFamily="34" charset="-120"/>
              </a:rPr>
              <a:t>Compliance, infrastructure, and runway buffer.</a:t>
            </a:r>
            <a:endParaRPr lang="en-US" sz="1000" dirty="0"/>
          </a:p>
        </p:txBody>
      </p:sp>
      <p:sp>
        <p:nvSpPr>
          <p:cNvPr id="17" name="Shape 15"/>
          <p:cNvSpPr/>
          <p:nvPr/>
        </p:nvSpPr>
        <p:spPr>
          <a:xfrm>
            <a:off x="6583680" y="2286000"/>
            <a:ext cx="5303520" cy="4023360"/>
          </a:xfrm>
          <a:prstGeom prst="rect">
            <a:avLst/>
          </a:prstGeom>
          <a:solidFill>
            <a:srgbClr val="1E2761"/>
          </a:solidFill>
          <a:ln/>
        </p:spPr>
      </p:sp>
      <p:sp>
        <p:nvSpPr>
          <p:cNvPr id="18" name="Shape 16"/>
          <p:cNvSpPr/>
          <p:nvPr/>
        </p:nvSpPr>
        <p:spPr>
          <a:xfrm>
            <a:off x="6583680" y="2286000"/>
            <a:ext cx="5303520" cy="109728"/>
          </a:xfrm>
          <a:prstGeom prst="rect">
            <a:avLst/>
          </a:prstGeom>
          <a:solidFill>
            <a:srgbClr val="97BC62"/>
          </a:solidFill>
          <a:ln/>
        </p:spPr>
      </p:sp>
      <p:sp>
        <p:nvSpPr>
          <p:cNvPr id="19" name="Text 17"/>
          <p:cNvSpPr/>
          <p:nvPr/>
        </p:nvSpPr>
        <p:spPr>
          <a:xfrm>
            <a:off x="6858000" y="2606040"/>
            <a:ext cx="4846320" cy="320040"/>
          </a:xfrm>
          <a:prstGeom prst="rect">
            <a:avLst/>
          </a:prstGeom>
          <a:noFill/>
          <a:ln/>
        </p:spPr>
        <p:txBody>
          <a:bodyPr wrap="square" rtlCol="0" anchor="ctr"/>
          <a:lstStyle/>
          <a:p>
            <a:pPr indent="0" marL="0">
              <a:buNone/>
            </a:pPr>
            <a:r>
              <a:rPr lang="en-US" sz="1100" b="1" spc="400" kern="0" dirty="0">
                <a:solidFill>
                  <a:srgbClr val="97BC62"/>
                </a:solidFill>
                <a:latin typeface="Calibri" pitchFamily="34" charset="0"/>
                <a:ea typeface="Calibri" pitchFamily="34" charset="-122"/>
                <a:cs typeface="Calibri" pitchFamily="34" charset="-120"/>
              </a:rPr>
              <a:t>JOIN THE PILOT</a:t>
            </a:r>
            <a:endParaRPr lang="en-US" sz="1100" dirty="0"/>
          </a:p>
        </p:txBody>
      </p:sp>
      <p:sp>
        <p:nvSpPr>
          <p:cNvPr id="20" name="Text 18"/>
          <p:cNvSpPr/>
          <p:nvPr/>
        </p:nvSpPr>
        <p:spPr>
          <a:xfrm>
            <a:off x="6858000" y="2971800"/>
            <a:ext cx="4846320" cy="1828800"/>
          </a:xfrm>
          <a:prstGeom prst="rect">
            <a:avLst/>
          </a:prstGeom>
          <a:noFill/>
          <a:ln/>
        </p:spPr>
        <p:txBody>
          <a:bodyPr wrap="square" rtlCol="0" anchor="ctr"/>
          <a:lstStyle/>
          <a:p>
            <a:pPr indent="0" marL="0">
              <a:lnSpc>
                <a:spcPct val="110000"/>
              </a:lnSpc>
              <a:buNone/>
            </a:pPr>
            <a:r>
              <a:rPr lang="en-US" sz="2200" b="1" dirty="0">
                <a:solidFill>
                  <a:srgbClr val="FFFFFF"/>
                </a:solidFill>
                <a:latin typeface="Georgia" pitchFamily="34" charset="0"/>
                <a:ea typeface="Georgia" pitchFamily="34" charset="-122"/>
                <a:cs typeface="Georgia" pitchFamily="34" charset="-120"/>
              </a:rPr>
              <a:t>Know what to plant. Know who will buy it. Before a seed enters the ground.</a:t>
            </a:r>
            <a:endParaRPr lang="en-US" sz="2200" dirty="0"/>
          </a:p>
        </p:txBody>
      </p:sp>
      <p:sp>
        <p:nvSpPr>
          <p:cNvPr id="21" name="Text 19"/>
          <p:cNvSpPr/>
          <p:nvPr/>
        </p:nvSpPr>
        <p:spPr>
          <a:xfrm>
            <a:off x="6858000" y="4983480"/>
            <a:ext cx="4846320" cy="914400"/>
          </a:xfrm>
          <a:prstGeom prst="rect">
            <a:avLst/>
          </a:prstGeom>
          <a:noFill/>
          <a:ln/>
        </p:spPr>
        <p:txBody>
          <a:bodyPr wrap="square" rtlCol="0" anchor="ctr"/>
          <a:lstStyle/>
          <a:p>
            <a:pPr indent="0" marL="0">
              <a:lnSpc>
                <a:spcPct val="135000"/>
              </a:lnSpc>
              <a:buNone/>
            </a:pPr>
            <a:r>
              <a:rPr lang="en-US" sz="1100" i="1" dirty="0">
                <a:solidFill>
                  <a:srgbClr val="D9DCE8"/>
                </a:solidFill>
                <a:latin typeface="Calibri" pitchFamily="34" charset="0"/>
                <a:ea typeface="Calibri" pitchFamily="34" charset="-122"/>
                <a:cs typeface="Calibri" pitchFamily="34" charset="-120"/>
              </a:rPr>
              <a:t>We are partnering with a select group of mission-aligned investors to scale BAU Intelligence into the operating system for specialty crops in the United States.</a:t>
            </a:r>
            <a:endParaRPr lang="en-US" sz="1100" dirty="0"/>
          </a:p>
        </p:txBody>
      </p:sp>
      <p:sp>
        <p:nvSpPr>
          <p:cNvPr id="22" name="Text 20"/>
          <p:cNvSpPr/>
          <p:nvPr/>
        </p:nvSpPr>
        <p:spPr>
          <a:xfrm>
            <a:off x="6858000" y="5943600"/>
            <a:ext cx="4846320" cy="274320"/>
          </a:xfrm>
          <a:prstGeom prst="rect">
            <a:avLst/>
          </a:prstGeom>
          <a:noFill/>
          <a:ln/>
        </p:spPr>
        <p:txBody>
          <a:bodyPr wrap="square" rtlCol="0" anchor="ctr"/>
          <a:lstStyle/>
          <a:p>
            <a:pPr indent="0" marL="0">
              <a:buNone/>
            </a:pPr>
            <a:r>
              <a:rPr lang="en-US" sz="1200" b="1" dirty="0">
                <a:solidFill>
                  <a:srgbClr val="97BC62"/>
                </a:solidFill>
                <a:latin typeface="Calibri" pitchFamily="34" charset="0"/>
                <a:ea typeface="Calibri" pitchFamily="34" charset="-122"/>
                <a:cs typeface="Calibri" pitchFamily="34" charset="-120"/>
              </a:rPr>
              <a:t>hello@bauintelligence.com</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97BC62"/>
          </a:solidFill>
          <a:ln/>
        </p:spPr>
      </p:sp>
      <p:sp>
        <p:nvSpPr>
          <p:cNvPr id="3" name="Text 1"/>
          <p:cNvSpPr/>
          <p:nvPr/>
        </p:nvSpPr>
        <p:spPr>
          <a:xfrm>
            <a:off x="548640" y="2560320"/>
            <a:ext cx="10972800" cy="1280160"/>
          </a:xfrm>
          <a:prstGeom prst="rect">
            <a:avLst/>
          </a:prstGeom>
          <a:noFill/>
          <a:ln/>
        </p:spPr>
        <p:txBody>
          <a:bodyPr wrap="square" rtlCol="0" anchor="ctr"/>
          <a:lstStyle/>
          <a:p>
            <a:pPr indent="0" marL="0">
              <a:buNone/>
            </a:pPr>
            <a:r>
              <a:rPr lang="en-US" sz="7200" b="1" dirty="0">
                <a:solidFill>
                  <a:srgbClr val="FFFFFF"/>
                </a:solidFill>
                <a:latin typeface="Georgia" pitchFamily="34" charset="0"/>
                <a:ea typeface="Georgia" pitchFamily="34" charset="-122"/>
                <a:cs typeface="Georgia" pitchFamily="34" charset="-120"/>
              </a:rPr>
              <a:t>Thank you.</a:t>
            </a:r>
            <a:endParaRPr lang="en-US" sz="7200" dirty="0"/>
          </a:p>
        </p:txBody>
      </p:sp>
      <p:sp>
        <p:nvSpPr>
          <p:cNvPr id="4" name="Text 2"/>
          <p:cNvSpPr/>
          <p:nvPr/>
        </p:nvSpPr>
        <p:spPr>
          <a:xfrm>
            <a:off x="548640" y="4023360"/>
            <a:ext cx="10972800" cy="365760"/>
          </a:xfrm>
          <a:prstGeom prst="rect">
            <a:avLst/>
          </a:prstGeom>
          <a:noFill/>
          <a:ln/>
        </p:spPr>
        <p:txBody>
          <a:bodyPr wrap="square" rtlCol="0" anchor="ctr"/>
          <a:lstStyle/>
          <a:p>
            <a:pPr indent="0" marL="0">
              <a:buNone/>
            </a:pPr>
            <a:r>
              <a:rPr lang="en-US" sz="1400" spc="300" kern="0" dirty="0">
                <a:solidFill>
                  <a:srgbClr val="97BC62"/>
                </a:solidFill>
                <a:latin typeface="Calibri" pitchFamily="34" charset="0"/>
                <a:ea typeface="Calibri" pitchFamily="34" charset="-122"/>
                <a:cs typeface="Calibri" pitchFamily="34" charset="-120"/>
              </a:rPr>
              <a:t>BAU Intelligence  ·  A Business As Usual Farm company  ·  Veteran-Owned</a:t>
            </a:r>
            <a:endParaRPr lang="en-US" sz="1400" dirty="0"/>
          </a:p>
        </p:txBody>
      </p:sp>
      <p:sp>
        <p:nvSpPr>
          <p:cNvPr id="5" name="Text 3"/>
          <p:cNvSpPr/>
          <p:nvPr/>
        </p:nvSpPr>
        <p:spPr>
          <a:xfrm>
            <a:off x="548640" y="6035040"/>
            <a:ext cx="10972800" cy="274320"/>
          </a:xfrm>
          <a:prstGeom prst="rect">
            <a:avLst/>
          </a:prstGeom>
          <a:noFill/>
          <a:ln/>
        </p:spPr>
        <p:txBody>
          <a:bodyPr wrap="square" rtlCol="0" anchor="ctr"/>
          <a:lstStyle/>
          <a:p>
            <a:pPr indent="0" marL="0">
              <a:buNone/>
            </a:pPr>
            <a:r>
              <a:rPr lang="en-US" sz="1200" dirty="0">
                <a:solidFill>
                  <a:srgbClr val="D9DCE8"/>
                </a:solidFill>
                <a:latin typeface="Calibri" pitchFamily="34" charset="0"/>
                <a:ea typeface="Calibri" pitchFamily="34" charset="-122"/>
                <a:cs typeface="Calibri" pitchFamily="34" charset="-120"/>
              </a:rPr>
              <a:t>hello@bauintelligence.com</a:t>
            </a:r>
            <a:endParaRPr lang="en-US" sz="1200" dirty="0"/>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WHAT'S NEW · LAST 30 DAYS</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400" b="1">
                <a:solidFill>
                  <a:srgbClr val="FFFFFF"/>
                </a:solidFill>
                <a:latin typeface="Calibri"/>
              </a:rPr>
              <a:t>Shipped: from pitch deck to a working product surface.</a:t>
            </a:r>
          </a:p>
        </p:txBody>
      </p:sp>
      <p:sp>
        <p:nvSpPr>
          <p:cNvPr id="6" name="Rounded Rectangle 5"/>
          <p:cNvSpPr/>
          <p:nvPr/>
        </p:nvSpPr>
        <p:spPr>
          <a:xfrm>
            <a:off x="548640" y="192024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2103120"/>
            <a:ext cx="2286000" cy="411480"/>
          </a:xfrm>
          <a:prstGeom prst="rect">
            <a:avLst/>
          </a:prstGeom>
          <a:noFill/>
        </p:spPr>
        <p:txBody>
          <a:bodyPr wrap="square" lIns="0" rIns="0" tIns="0" bIns="0">
            <a:spAutoFit/>
          </a:bodyPr>
          <a:lstStyle/>
          <a:p>
            <a:pPr algn="l"/>
            <a:r>
              <a:rPr sz="1400" b="1">
                <a:solidFill>
                  <a:srgbClr val="E8C46A"/>
                </a:solidFill>
                <a:latin typeface="Calibri"/>
              </a:rPr>
              <a:t>ROI Calculator (lead capture)</a:t>
            </a:r>
          </a:p>
        </p:txBody>
      </p:sp>
      <p:sp>
        <p:nvSpPr>
          <p:cNvPr id="8" name="TextBox 7"/>
          <p:cNvSpPr txBox="1"/>
          <p:nvPr/>
        </p:nvSpPr>
        <p:spPr>
          <a:xfrm>
            <a:off x="777240" y="2560320"/>
            <a:ext cx="2286000" cy="1417320"/>
          </a:xfrm>
          <a:prstGeom prst="rect">
            <a:avLst/>
          </a:prstGeom>
          <a:noFill/>
        </p:spPr>
        <p:txBody>
          <a:bodyPr wrap="square" lIns="0" rIns="0" tIns="0" bIns="0">
            <a:spAutoFit/>
          </a:bodyPr>
          <a:lstStyle/>
          <a:p>
            <a:pPr algn="l"/>
            <a:r>
              <a:rPr sz="1100" b="0">
                <a:solidFill>
                  <a:srgbClr val="F5F1E8"/>
                </a:solidFill>
                <a:latin typeface="Calibri"/>
              </a:rPr>
              <a:t>Per-acre profit-lift + payback. Emails captured to sales.</a:t>
            </a:r>
          </a:p>
        </p:txBody>
      </p:sp>
      <p:sp>
        <p:nvSpPr>
          <p:cNvPr id="9" name="Rounded Rectangle 8"/>
          <p:cNvSpPr/>
          <p:nvPr/>
        </p:nvSpPr>
        <p:spPr>
          <a:xfrm>
            <a:off x="3383280" y="192024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611880" y="2103120"/>
            <a:ext cx="2286000" cy="411480"/>
          </a:xfrm>
          <a:prstGeom prst="rect">
            <a:avLst/>
          </a:prstGeom>
          <a:noFill/>
        </p:spPr>
        <p:txBody>
          <a:bodyPr wrap="square" lIns="0" rIns="0" tIns="0" bIns="0">
            <a:spAutoFit/>
          </a:bodyPr>
          <a:lstStyle/>
          <a:p>
            <a:pPr algn="l"/>
            <a:r>
              <a:rPr sz="1400" b="1">
                <a:solidFill>
                  <a:srgbClr val="E8C46A"/>
                </a:solidFill>
                <a:latin typeface="Calibri"/>
              </a:rPr>
              <a:t>Market Intel</a:t>
            </a:r>
          </a:p>
        </p:txBody>
      </p:sp>
      <p:sp>
        <p:nvSpPr>
          <p:cNvPr id="11" name="TextBox 10"/>
          <p:cNvSpPr txBox="1"/>
          <p:nvPr/>
        </p:nvSpPr>
        <p:spPr>
          <a:xfrm>
            <a:off x="3611880" y="2560320"/>
            <a:ext cx="2286000" cy="1417320"/>
          </a:xfrm>
          <a:prstGeom prst="rect">
            <a:avLst/>
          </a:prstGeom>
          <a:noFill/>
        </p:spPr>
        <p:txBody>
          <a:bodyPr wrap="square" lIns="0" rIns="0" tIns="0" bIns="0">
            <a:spAutoFit/>
          </a:bodyPr>
          <a:lstStyle/>
          <a:p>
            <a:pPr algn="l"/>
            <a:r>
              <a:rPr sz="1100" b="0">
                <a:solidFill>
                  <a:srgbClr val="F5F1E8"/>
                </a:solidFill>
                <a:latin typeface="Calibri"/>
              </a:rPr>
              <a:t>Live USDA NASS + terminal-market ticker for our 15 priority crops.</a:t>
            </a:r>
          </a:p>
        </p:txBody>
      </p:sp>
      <p:sp>
        <p:nvSpPr>
          <p:cNvPr id="12" name="Rounded Rectangle 11"/>
          <p:cNvSpPr/>
          <p:nvPr/>
        </p:nvSpPr>
        <p:spPr>
          <a:xfrm>
            <a:off x="6217920" y="192024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46520" y="2103120"/>
            <a:ext cx="2286000" cy="411480"/>
          </a:xfrm>
          <a:prstGeom prst="rect">
            <a:avLst/>
          </a:prstGeom>
          <a:noFill/>
        </p:spPr>
        <p:txBody>
          <a:bodyPr wrap="square" lIns="0" rIns="0" tIns="0" bIns="0">
            <a:spAutoFit/>
          </a:bodyPr>
          <a:lstStyle/>
          <a:p>
            <a:pPr algn="l"/>
            <a:r>
              <a:rPr sz="1400" b="1">
                <a:solidFill>
                  <a:srgbClr val="E8C46A"/>
                </a:solidFill>
                <a:latin typeface="Calibri"/>
              </a:rPr>
              <a:t>Input Cost Tracker / Benchmark</a:t>
            </a:r>
          </a:p>
        </p:txBody>
      </p:sp>
      <p:sp>
        <p:nvSpPr>
          <p:cNvPr id="14" name="TextBox 13"/>
          <p:cNvSpPr txBox="1"/>
          <p:nvPr/>
        </p:nvSpPr>
        <p:spPr>
          <a:xfrm>
            <a:off x="6446520" y="2560320"/>
            <a:ext cx="2286000" cy="1417320"/>
          </a:xfrm>
          <a:prstGeom prst="rect">
            <a:avLst/>
          </a:prstGeom>
          <a:noFill/>
        </p:spPr>
        <p:txBody>
          <a:bodyPr wrap="square" lIns="0" rIns="0" tIns="0" bIns="0">
            <a:spAutoFit/>
          </a:bodyPr>
          <a:lstStyle/>
          <a:p>
            <a:pPr algn="l"/>
            <a:r>
              <a:rPr sz="1100" b="0">
                <a:solidFill>
                  <a:srgbClr val="F5F1E8"/>
                </a:solidFill>
                <a:latin typeface="Calibri"/>
              </a:rPr>
              <a:t>Regional benchmarks for seed, fertilizer, fuel, crop protection.</a:t>
            </a:r>
          </a:p>
        </p:txBody>
      </p:sp>
      <p:sp>
        <p:nvSpPr>
          <p:cNvPr id="15" name="Rounded Rectangle 14"/>
          <p:cNvSpPr/>
          <p:nvPr/>
        </p:nvSpPr>
        <p:spPr>
          <a:xfrm>
            <a:off x="9052560" y="192024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281160" y="2103120"/>
            <a:ext cx="2286000" cy="411480"/>
          </a:xfrm>
          <a:prstGeom prst="rect">
            <a:avLst/>
          </a:prstGeom>
          <a:noFill/>
        </p:spPr>
        <p:txBody>
          <a:bodyPr wrap="square" lIns="0" rIns="0" tIns="0" bIns="0">
            <a:spAutoFit/>
          </a:bodyPr>
          <a:lstStyle/>
          <a:p>
            <a:pPr algn="l"/>
            <a:r>
              <a:rPr sz="1400" b="1">
                <a:solidFill>
                  <a:srgbClr val="E8C46A"/>
                </a:solidFill>
                <a:latin typeface="Calibri"/>
              </a:rPr>
              <a:t>Labor Planner + scenario compare</a:t>
            </a:r>
          </a:p>
        </p:txBody>
      </p:sp>
      <p:sp>
        <p:nvSpPr>
          <p:cNvPr id="17" name="TextBox 16"/>
          <p:cNvSpPr txBox="1"/>
          <p:nvPr/>
        </p:nvSpPr>
        <p:spPr>
          <a:xfrm>
            <a:off x="9281160" y="2560320"/>
            <a:ext cx="2286000" cy="1417320"/>
          </a:xfrm>
          <a:prstGeom prst="rect">
            <a:avLst/>
          </a:prstGeom>
          <a:noFill/>
        </p:spPr>
        <p:txBody>
          <a:bodyPr wrap="square" lIns="0" rIns="0" tIns="0" bIns="0">
            <a:spAutoFit/>
          </a:bodyPr>
          <a:lstStyle/>
          <a:p>
            <a:pPr algn="l"/>
            <a:r>
              <a:rPr sz="1100" b="0">
                <a:solidFill>
                  <a:srgbClr val="F5F1E8"/>
                </a:solidFill>
                <a:latin typeface="Calibri"/>
              </a:rPr>
              <a:t>Multi-mix labor hours, peak-week headcount, $/acre side-by-side.</a:t>
            </a:r>
          </a:p>
        </p:txBody>
      </p:sp>
      <p:sp>
        <p:nvSpPr>
          <p:cNvPr id="18" name="Rounded Rectangle 17"/>
          <p:cNvSpPr/>
          <p:nvPr/>
        </p:nvSpPr>
        <p:spPr>
          <a:xfrm>
            <a:off x="548640" y="425196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4434840"/>
            <a:ext cx="2286000" cy="411480"/>
          </a:xfrm>
          <a:prstGeom prst="rect">
            <a:avLst/>
          </a:prstGeom>
          <a:noFill/>
        </p:spPr>
        <p:txBody>
          <a:bodyPr wrap="square" lIns="0" rIns="0" tIns="0" bIns="0">
            <a:spAutoFit/>
          </a:bodyPr>
          <a:lstStyle/>
          <a:p>
            <a:pPr algn="l"/>
            <a:r>
              <a:rPr sz="1400" b="1">
                <a:solidFill>
                  <a:srgbClr val="E8C46A"/>
                </a:solidFill>
                <a:latin typeface="Calibri"/>
              </a:rPr>
              <a:t>Equipment ROI w/ custom presets</a:t>
            </a:r>
          </a:p>
        </p:txBody>
      </p:sp>
      <p:sp>
        <p:nvSpPr>
          <p:cNvPr id="20" name="TextBox 19"/>
          <p:cNvSpPr txBox="1"/>
          <p:nvPr/>
        </p:nvSpPr>
        <p:spPr>
          <a:xfrm>
            <a:off x="777240" y="4892040"/>
            <a:ext cx="2286000" cy="1417320"/>
          </a:xfrm>
          <a:prstGeom prst="rect">
            <a:avLst/>
          </a:prstGeom>
          <a:noFill/>
        </p:spPr>
        <p:txBody>
          <a:bodyPr wrap="square" lIns="0" rIns="0" tIns="0" bIns="0">
            <a:spAutoFit/>
          </a:bodyPr>
          <a:lstStyle/>
          <a:p>
            <a:pPr algn="l"/>
            <a:r>
              <a:rPr sz="1100" b="0">
                <a:solidFill>
                  <a:srgbClr val="F5F1E8"/>
                </a:solidFill>
                <a:latin typeface="Calibri"/>
              </a:rPr>
              <a:t>Payback, IRR, break-even acreage. User-defined equipment library.</a:t>
            </a:r>
          </a:p>
        </p:txBody>
      </p:sp>
      <p:sp>
        <p:nvSpPr>
          <p:cNvPr id="21" name="Rounded Rectangle 20"/>
          <p:cNvSpPr/>
          <p:nvPr/>
        </p:nvSpPr>
        <p:spPr>
          <a:xfrm>
            <a:off x="3383280" y="425196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611880" y="4434840"/>
            <a:ext cx="2286000" cy="411480"/>
          </a:xfrm>
          <a:prstGeom prst="rect">
            <a:avLst/>
          </a:prstGeom>
          <a:noFill/>
        </p:spPr>
        <p:txBody>
          <a:bodyPr wrap="square" lIns="0" rIns="0" tIns="0" bIns="0">
            <a:spAutoFit/>
          </a:bodyPr>
          <a:lstStyle/>
          <a:p>
            <a:pPr algn="l"/>
            <a:r>
              <a:rPr sz="1400" b="1">
                <a:solidFill>
                  <a:srgbClr val="E8C46A"/>
                </a:solidFill>
                <a:latin typeface="Calibri"/>
              </a:rPr>
              <a:t>Buy vs. Custom-Hire vs. Lease</a:t>
            </a:r>
          </a:p>
        </p:txBody>
      </p:sp>
      <p:sp>
        <p:nvSpPr>
          <p:cNvPr id="23" name="TextBox 22"/>
          <p:cNvSpPr txBox="1"/>
          <p:nvPr/>
        </p:nvSpPr>
        <p:spPr>
          <a:xfrm>
            <a:off x="3611880" y="4892040"/>
            <a:ext cx="2286000" cy="1417320"/>
          </a:xfrm>
          <a:prstGeom prst="rect">
            <a:avLst/>
          </a:prstGeom>
          <a:noFill/>
        </p:spPr>
        <p:txBody>
          <a:bodyPr wrap="square" lIns="0" rIns="0" tIns="0" bIns="0">
            <a:spAutoFit/>
          </a:bodyPr>
          <a:lstStyle/>
          <a:p>
            <a:pPr algn="l"/>
            <a:r>
              <a:rPr sz="1100" b="0">
                <a:solidFill>
                  <a:srgbClr val="F5F1E8"/>
                </a:solidFill>
                <a:latin typeface="Calibri"/>
              </a:rPr>
              <a:t>USDA NASS custom rates. $/acre crossover chart across all scales.</a:t>
            </a:r>
          </a:p>
        </p:txBody>
      </p:sp>
      <p:sp>
        <p:nvSpPr>
          <p:cNvPr id="24" name="Rounded Rectangle 23"/>
          <p:cNvSpPr/>
          <p:nvPr/>
        </p:nvSpPr>
        <p:spPr>
          <a:xfrm>
            <a:off x="6217920" y="425196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46520" y="4434840"/>
            <a:ext cx="2286000" cy="411480"/>
          </a:xfrm>
          <a:prstGeom prst="rect">
            <a:avLst/>
          </a:prstGeom>
          <a:noFill/>
        </p:spPr>
        <p:txBody>
          <a:bodyPr wrap="square" lIns="0" rIns="0" tIns="0" bIns="0">
            <a:spAutoFit/>
          </a:bodyPr>
          <a:lstStyle/>
          <a:p>
            <a:pPr algn="l"/>
            <a:r>
              <a:rPr sz="1400" b="1">
                <a:solidFill>
                  <a:srgbClr val="E8C46A"/>
                </a:solidFill>
                <a:latin typeface="Calibri"/>
              </a:rPr>
              <a:t>End-User Procedures PDF</a:t>
            </a:r>
          </a:p>
        </p:txBody>
      </p:sp>
      <p:sp>
        <p:nvSpPr>
          <p:cNvPr id="26" name="TextBox 25"/>
          <p:cNvSpPr txBox="1"/>
          <p:nvPr/>
        </p:nvSpPr>
        <p:spPr>
          <a:xfrm>
            <a:off x="6446520" y="4892040"/>
            <a:ext cx="2286000" cy="1417320"/>
          </a:xfrm>
          <a:prstGeom prst="rect">
            <a:avLst/>
          </a:prstGeom>
          <a:noFill/>
        </p:spPr>
        <p:txBody>
          <a:bodyPr wrap="square" lIns="0" rIns="0" tIns="0" bIns="0">
            <a:spAutoFit/>
          </a:bodyPr>
          <a:lstStyle/>
          <a:p>
            <a:pPr algn="l"/>
            <a:r>
              <a:rPr sz="1100" b="0">
                <a:solidFill>
                  <a:srgbClr val="F5F1E8"/>
                </a:solidFill>
                <a:latin typeface="Calibri"/>
              </a:rPr>
              <a:t>Full 14-tool documentation. Linked from nav + footer, any page.</a:t>
            </a:r>
          </a:p>
        </p:txBody>
      </p:sp>
      <p:sp>
        <p:nvSpPr>
          <p:cNvPr id="27" name="Rounded Rectangle 26"/>
          <p:cNvSpPr/>
          <p:nvPr/>
        </p:nvSpPr>
        <p:spPr>
          <a:xfrm>
            <a:off x="9052560" y="4251960"/>
            <a:ext cx="2743200" cy="21945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281160" y="4434840"/>
            <a:ext cx="2286000" cy="411480"/>
          </a:xfrm>
          <a:prstGeom prst="rect">
            <a:avLst/>
          </a:prstGeom>
          <a:noFill/>
        </p:spPr>
        <p:txBody>
          <a:bodyPr wrap="square" lIns="0" rIns="0" tIns="0" bIns="0">
            <a:spAutoFit/>
          </a:bodyPr>
          <a:lstStyle/>
          <a:p>
            <a:pPr algn="l"/>
            <a:r>
              <a:rPr sz="1400" b="1">
                <a:solidFill>
                  <a:srgbClr val="E8C46A"/>
                </a:solidFill>
                <a:latin typeface="Calibri"/>
              </a:rPr>
              <a:t>Mutual NDA workflow + Data Room</a:t>
            </a:r>
          </a:p>
        </p:txBody>
      </p:sp>
      <p:sp>
        <p:nvSpPr>
          <p:cNvPr id="29" name="TextBox 28"/>
          <p:cNvSpPr txBox="1"/>
          <p:nvPr/>
        </p:nvSpPr>
        <p:spPr>
          <a:xfrm>
            <a:off x="9281160" y="4892040"/>
            <a:ext cx="2286000" cy="1417320"/>
          </a:xfrm>
          <a:prstGeom prst="rect">
            <a:avLst/>
          </a:prstGeom>
          <a:noFill/>
        </p:spPr>
        <p:txBody>
          <a:bodyPr wrap="square" lIns="0" rIns="0" tIns="0" bIns="0">
            <a:spAutoFit/>
          </a:bodyPr>
          <a:lstStyle/>
          <a:p>
            <a:pPr algn="l"/>
            <a:r>
              <a:rPr sz="1100" b="0">
                <a:solidFill>
                  <a:srgbClr val="F5F1E8"/>
                </a:solidFill>
                <a:latin typeface="Calibri"/>
              </a:rPr>
              <a:t>Counterparty invite → BAU turn → executed PDF. Investor-ready.</a:t>
            </a:r>
          </a:p>
        </p:txBody>
      </p:sp>
      <p:sp>
        <p:nvSpPr>
          <p:cNvPr id="30" name="TextBox 29"/>
          <p:cNvSpPr txBox="1"/>
          <p:nvPr/>
        </p:nvSpPr>
        <p:spPr>
          <a:xfrm>
            <a:off x="548640" y="6446520"/>
            <a:ext cx="11430000" cy="365760"/>
          </a:xfrm>
          <a:prstGeom prst="rect">
            <a:avLst/>
          </a:prstGeom>
          <a:noFill/>
        </p:spPr>
        <p:txBody>
          <a:bodyPr wrap="square" lIns="0" rIns="0" tIns="0" bIns="0">
            <a:spAutoFit/>
          </a:bodyPr>
          <a:lstStyle/>
          <a:p>
            <a:pPr algn="l"/>
            <a:r>
              <a:rPr sz="1000" b="0">
                <a:solidFill>
                  <a:srgbClr val="C9D6CC"/>
                </a:solidFill>
                <a:latin typeface="Calibri"/>
              </a:rPr>
              <a:t>All live at baufarmintelligence.com — every tool ships SEO-clean with a dedicated landing route.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PUBLIC DECISION TOOLKIT</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400" b="1">
                <a:solidFill>
                  <a:srgbClr val="FFFFFF"/>
                </a:solidFill>
                <a:latin typeface="Calibri"/>
              </a:rPr>
              <a:t>Free tools = lead engine, SEO moat, and trial surface.</a:t>
            </a:r>
          </a:p>
        </p:txBody>
      </p:sp>
      <p:sp>
        <p:nvSpPr>
          <p:cNvPr id="6" name="Rounded Rectangle 5"/>
          <p:cNvSpPr/>
          <p:nvPr/>
        </p:nvSpPr>
        <p:spPr>
          <a:xfrm>
            <a:off x="548640" y="1920240"/>
            <a:ext cx="3657600" cy="1463040"/>
          </a:xfrm>
          <a:prstGeom prst="roundRect">
            <a:avLst>
              <a:gd name="adj" fmla="val 8000"/>
            </a:avLst>
          </a:prstGeom>
          <a:solidFill>
            <a:srgbClr val="104A28"/>
          </a:solidFill>
          <a:ln w="1270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057400"/>
            <a:ext cx="3657600" cy="822960"/>
          </a:xfrm>
          <a:prstGeom prst="rect">
            <a:avLst/>
          </a:prstGeom>
          <a:noFill/>
        </p:spPr>
        <p:txBody>
          <a:bodyPr wrap="square" lIns="0" rIns="0" tIns="0" bIns="0">
            <a:spAutoFit/>
          </a:bodyPr>
          <a:lstStyle/>
          <a:p>
            <a:pPr algn="ctr"/>
            <a:r>
              <a:rPr sz="4400" b="1">
                <a:solidFill>
                  <a:srgbClr val="E8C46A"/>
                </a:solidFill>
                <a:latin typeface="Calibri"/>
              </a:rPr>
              <a:t>6</a:t>
            </a:r>
          </a:p>
        </p:txBody>
      </p:sp>
      <p:sp>
        <p:nvSpPr>
          <p:cNvPr id="8" name="TextBox 7"/>
          <p:cNvSpPr txBox="1"/>
          <p:nvPr/>
        </p:nvSpPr>
        <p:spPr>
          <a:xfrm>
            <a:off x="548640" y="2880360"/>
            <a:ext cx="3657600" cy="457200"/>
          </a:xfrm>
          <a:prstGeom prst="rect">
            <a:avLst/>
          </a:prstGeom>
          <a:noFill/>
        </p:spPr>
        <p:txBody>
          <a:bodyPr wrap="square" lIns="0" rIns="0" tIns="0" bIns="0">
            <a:spAutoFit/>
          </a:bodyPr>
          <a:lstStyle/>
          <a:p>
            <a:pPr algn="ctr"/>
            <a:r>
              <a:rPr sz="1200" b="0">
                <a:solidFill>
                  <a:srgbClr val="F5F1E8"/>
                </a:solidFill>
                <a:latin typeface="Calibri"/>
              </a:rPr>
              <a:t>Free public tools shipped</a:t>
            </a:r>
          </a:p>
        </p:txBody>
      </p:sp>
      <p:sp>
        <p:nvSpPr>
          <p:cNvPr id="9" name="Rounded Rectangle 8"/>
          <p:cNvSpPr/>
          <p:nvPr/>
        </p:nvSpPr>
        <p:spPr>
          <a:xfrm>
            <a:off x="4343400" y="1920240"/>
            <a:ext cx="3657600" cy="1463040"/>
          </a:xfrm>
          <a:prstGeom prst="roundRect">
            <a:avLst>
              <a:gd name="adj" fmla="val 8000"/>
            </a:avLst>
          </a:prstGeom>
          <a:solidFill>
            <a:srgbClr val="104A28"/>
          </a:solidFill>
          <a:ln w="1270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343400" y="2057400"/>
            <a:ext cx="3657600" cy="822960"/>
          </a:xfrm>
          <a:prstGeom prst="rect">
            <a:avLst/>
          </a:prstGeom>
          <a:noFill/>
        </p:spPr>
        <p:txBody>
          <a:bodyPr wrap="square" lIns="0" rIns="0" tIns="0" bIns="0">
            <a:spAutoFit/>
          </a:bodyPr>
          <a:lstStyle/>
          <a:p>
            <a:pPr algn="ctr"/>
            <a:r>
              <a:rPr sz="4400" b="1">
                <a:solidFill>
                  <a:srgbClr val="E8C46A"/>
                </a:solidFill>
                <a:latin typeface="Calibri"/>
              </a:rPr>
              <a:t>6–9%</a:t>
            </a:r>
          </a:p>
        </p:txBody>
      </p:sp>
      <p:sp>
        <p:nvSpPr>
          <p:cNvPr id="11" name="TextBox 10"/>
          <p:cNvSpPr txBox="1"/>
          <p:nvPr/>
        </p:nvSpPr>
        <p:spPr>
          <a:xfrm>
            <a:off x="4343400" y="2880360"/>
            <a:ext cx="3657600" cy="457200"/>
          </a:xfrm>
          <a:prstGeom prst="rect">
            <a:avLst/>
          </a:prstGeom>
          <a:noFill/>
        </p:spPr>
        <p:txBody>
          <a:bodyPr wrap="square" lIns="0" rIns="0" tIns="0" bIns="0">
            <a:spAutoFit/>
          </a:bodyPr>
          <a:lstStyle/>
          <a:p>
            <a:pPr algn="ctr"/>
            <a:r>
              <a:rPr sz="1200" b="0">
                <a:solidFill>
                  <a:srgbClr val="F5F1E8"/>
                </a:solidFill>
                <a:latin typeface="Calibri"/>
              </a:rPr>
              <a:t>Tool users → paid trial (Y1 target)</a:t>
            </a:r>
          </a:p>
        </p:txBody>
      </p:sp>
      <p:sp>
        <p:nvSpPr>
          <p:cNvPr id="12" name="Rounded Rectangle 11"/>
          <p:cNvSpPr/>
          <p:nvPr/>
        </p:nvSpPr>
        <p:spPr>
          <a:xfrm>
            <a:off x="8138160" y="1920240"/>
            <a:ext cx="3657600" cy="1463040"/>
          </a:xfrm>
          <a:prstGeom prst="roundRect">
            <a:avLst>
              <a:gd name="adj" fmla="val 8000"/>
            </a:avLst>
          </a:prstGeom>
          <a:solidFill>
            <a:srgbClr val="104A28"/>
          </a:solidFill>
          <a:ln w="1270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138160" y="2057400"/>
            <a:ext cx="3657600" cy="822960"/>
          </a:xfrm>
          <a:prstGeom prst="rect">
            <a:avLst/>
          </a:prstGeom>
          <a:noFill/>
        </p:spPr>
        <p:txBody>
          <a:bodyPr wrap="square" lIns="0" rIns="0" tIns="0" bIns="0">
            <a:spAutoFit/>
          </a:bodyPr>
          <a:lstStyle/>
          <a:p>
            <a:pPr algn="ctr"/>
            <a:r>
              <a:rPr sz="4400" b="1">
                <a:solidFill>
                  <a:srgbClr val="E8C46A"/>
                </a:solidFill>
                <a:latin typeface="Calibri"/>
              </a:rPr>
              <a:t>35–45%</a:t>
            </a:r>
          </a:p>
        </p:txBody>
      </p:sp>
      <p:sp>
        <p:nvSpPr>
          <p:cNvPr id="14" name="TextBox 13"/>
          <p:cNvSpPr txBox="1"/>
          <p:nvPr/>
        </p:nvSpPr>
        <p:spPr>
          <a:xfrm>
            <a:off x="8138160" y="2880360"/>
            <a:ext cx="3657600" cy="457200"/>
          </a:xfrm>
          <a:prstGeom prst="rect">
            <a:avLst/>
          </a:prstGeom>
          <a:noFill/>
        </p:spPr>
        <p:txBody>
          <a:bodyPr wrap="square" lIns="0" rIns="0" tIns="0" bIns="0">
            <a:spAutoFit/>
          </a:bodyPr>
          <a:lstStyle/>
          <a:p>
            <a:pPr algn="ctr"/>
            <a:r>
              <a:rPr sz="1200" b="0">
                <a:solidFill>
                  <a:srgbClr val="F5F1E8"/>
                </a:solidFill>
                <a:latin typeface="Calibri"/>
              </a:rPr>
              <a:t>Trial → paid conversion (Y1 target)</a:t>
            </a:r>
          </a:p>
        </p:txBody>
      </p:sp>
      <p:sp>
        <p:nvSpPr>
          <p:cNvPr id="15" name="Rounded Rectangle 14"/>
          <p:cNvSpPr/>
          <p:nvPr/>
        </p:nvSpPr>
        <p:spPr>
          <a:xfrm>
            <a:off x="548640" y="3657600"/>
            <a:ext cx="3657600" cy="237744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77240" y="3840480"/>
            <a:ext cx="3200400" cy="411480"/>
          </a:xfrm>
          <a:prstGeom prst="rect">
            <a:avLst/>
          </a:prstGeom>
          <a:noFill/>
        </p:spPr>
        <p:txBody>
          <a:bodyPr wrap="square" lIns="0" rIns="0" tIns="0" bIns="0">
            <a:spAutoFit/>
          </a:bodyPr>
          <a:lstStyle/>
          <a:p>
            <a:pPr algn="l"/>
            <a:r>
              <a:rPr sz="1400" b="1">
                <a:solidFill>
                  <a:srgbClr val="E8C46A"/>
                </a:solidFill>
                <a:latin typeface="Calibri"/>
              </a:rPr>
              <a:t>LEAD GENERATION</a:t>
            </a:r>
          </a:p>
        </p:txBody>
      </p:sp>
      <p:sp>
        <p:nvSpPr>
          <p:cNvPr id="17" name="TextBox 16"/>
          <p:cNvSpPr txBox="1"/>
          <p:nvPr/>
        </p:nvSpPr>
        <p:spPr>
          <a:xfrm>
            <a:off x="777240" y="4297680"/>
            <a:ext cx="3200400" cy="1600200"/>
          </a:xfrm>
          <a:prstGeom prst="rect">
            <a:avLst/>
          </a:prstGeom>
          <a:noFill/>
        </p:spPr>
        <p:txBody>
          <a:bodyPr wrap="square" lIns="0" rIns="0" tIns="0" bIns="0">
            <a:spAutoFit/>
          </a:bodyPr>
          <a:lstStyle/>
          <a:p>
            <a:pPr algn="l"/>
            <a:r>
              <a:rPr sz="1100" b="0">
                <a:solidFill>
                  <a:srgbClr val="F5F1E8"/>
                </a:solidFill>
                <a:latin typeface="Calibri"/>
              </a:rPr>
              <a:t>Every tool surfaces a contextual upgrade prompt to Farmer Basic ($19/mo) at the feature ceiling — save &gt;3 scenarios, export to PDF, unlock full price history.</a:t>
            </a:r>
          </a:p>
        </p:txBody>
      </p:sp>
      <p:sp>
        <p:nvSpPr>
          <p:cNvPr id="18" name="Rounded Rectangle 17"/>
          <p:cNvSpPr/>
          <p:nvPr/>
        </p:nvSpPr>
        <p:spPr>
          <a:xfrm>
            <a:off x="4343400" y="3657600"/>
            <a:ext cx="3657600" cy="237744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0" y="3840480"/>
            <a:ext cx="3200400" cy="411480"/>
          </a:xfrm>
          <a:prstGeom prst="rect">
            <a:avLst/>
          </a:prstGeom>
          <a:noFill/>
        </p:spPr>
        <p:txBody>
          <a:bodyPr wrap="square" lIns="0" rIns="0" tIns="0" bIns="0">
            <a:spAutoFit/>
          </a:bodyPr>
          <a:lstStyle/>
          <a:p>
            <a:pPr algn="l"/>
            <a:r>
              <a:rPr sz="1400" b="1">
                <a:solidFill>
                  <a:srgbClr val="E8C46A"/>
                </a:solidFill>
                <a:latin typeface="Calibri"/>
              </a:rPr>
              <a:t>SEO AUTHORITY</a:t>
            </a:r>
          </a:p>
        </p:txBody>
      </p:sp>
      <p:sp>
        <p:nvSpPr>
          <p:cNvPr id="20" name="TextBox 19"/>
          <p:cNvSpPr txBox="1"/>
          <p:nvPr/>
        </p:nvSpPr>
        <p:spPr>
          <a:xfrm>
            <a:off x="4572000" y="4297680"/>
            <a:ext cx="3200400" cy="1600200"/>
          </a:xfrm>
          <a:prstGeom prst="rect">
            <a:avLst/>
          </a:prstGeom>
          <a:noFill/>
        </p:spPr>
        <p:txBody>
          <a:bodyPr wrap="square" lIns="0" rIns="0" tIns="0" bIns="0">
            <a:spAutoFit/>
          </a:bodyPr>
          <a:lstStyle/>
          <a:p>
            <a:pPr algn="l"/>
            <a:r>
              <a:rPr sz="1100" b="0">
                <a:solidFill>
                  <a:srgbClr val="F5F1E8"/>
                </a:solidFill>
                <a:latin typeface="Calibri"/>
              </a:rPr>
              <a:t>Long-tail moat in specialty-crop search: "tomato labor hours per acre Zone 8", "sweet potato custom harvest rate NC" — expensive for row-crop incumbents to replicate.</a:t>
            </a:r>
          </a:p>
        </p:txBody>
      </p:sp>
      <p:sp>
        <p:nvSpPr>
          <p:cNvPr id="21" name="Rounded Rectangle 20"/>
          <p:cNvSpPr/>
          <p:nvPr/>
        </p:nvSpPr>
        <p:spPr>
          <a:xfrm>
            <a:off x="8138160" y="3657600"/>
            <a:ext cx="3657600" cy="237744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366760" y="3840480"/>
            <a:ext cx="3200400" cy="411480"/>
          </a:xfrm>
          <a:prstGeom prst="rect">
            <a:avLst/>
          </a:prstGeom>
          <a:noFill/>
        </p:spPr>
        <p:txBody>
          <a:bodyPr wrap="square" lIns="0" rIns="0" tIns="0" bIns="0">
            <a:spAutoFit/>
          </a:bodyPr>
          <a:lstStyle/>
          <a:p>
            <a:pPr algn="l"/>
            <a:r>
              <a:rPr sz="1400" b="1">
                <a:solidFill>
                  <a:srgbClr val="E8C46A"/>
                </a:solidFill>
                <a:latin typeface="Calibri"/>
              </a:rPr>
              <a:t>PRODUCT TRIALS</a:t>
            </a:r>
          </a:p>
        </p:txBody>
      </p:sp>
      <p:sp>
        <p:nvSpPr>
          <p:cNvPr id="23" name="TextBox 22"/>
          <p:cNvSpPr txBox="1"/>
          <p:nvPr/>
        </p:nvSpPr>
        <p:spPr>
          <a:xfrm>
            <a:off x="8366760" y="4297680"/>
            <a:ext cx="3200400" cy="1600200"/>
          </a:xfrm>
          <a:prstGeom prst="rect">
            <a:avLst/>
          </a:prstGeom>
          <a:noFill/>
        </p:spPr>
        <p:txBody>
          <a:bodyPr wrap="square" lIns="0" rIns="0" tIns="0" bIns="0">
            <a:spAutoFit/>
          </a:bodyPr>
          <a:lstStyle/>
          <a:p>
            <a:pPr algn="l"/>
            <a:r>
              <a:rPr sz="1100" b="0">
                <a:solidFill>
                  <a:srgbClr val="F5F1E8"/>
                </a:solidFill>
                <a:latin typeface="Calibri"/>
              </a:rPr>
              <a:t>Tools double as low-friction trials of the paid modules. Users self-qualify by depth of use, lowering CAC and shortening sales cycles.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VETERAN-OWNED · SBA VERIFIED</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400" b="1">
                <a:solidFill>
                  <a:srgbClr val="FFFFFF"/>
                </a:solidFill>
                <a:latin typeface="Calibri"/>
              </a:rPr>
              <a:t>Certified VOSB unlocks set-asides, supplier diversity, and non-dilutive capital.</a:t>
            </a:r>
          </a:p>
        </p:txBody>
      </p:sp>
      <p:sp>
        <p:nvSpPr>
          <p:cNvPr id="6" name="Rounded Rectangle 5"/>
          <p:cNvSpPr/>
          <p:nvPr/>
        </p:nvSpPr>
        <p:spPr>
          <a:xfrm>
            <a:off x="548640" y="1920240"/>
            <a:ext cx="4389120" cy="4206240"/>
          </a:xfrm>
          <a:prstGeom prst="roundRect">
            <a:avLst>
              <a:gd name="adj" fmla="val 5000"/>
            </a:avLst>
          </a:prstGeom>
          <a:solidFill>
            <a:srgbClr val="104A28"/>
          </a:solidFill>
          <a:ln w="15875">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2103120"/>
            <a:ext cx="3931920" cy="457200"/>
          </a:xfrm>
          <a:prstGeom prst="rect">
            <a:avLst/>
          </a:prstGeom>
          <a:noFill/>
        </p:spPr>
        <p:txBody>
          <a:bodyPr wrap="square" lIns="0" rIns="0" tIns="0" bIns="0">
            <a:spAutoFit/>
          </a:bodyPr>
          <a:lstStyle/>
          <a:p>
            <a:pPr algn="l"/>
            <a:r>
              <a:rPr sz="1100" b="1">
                <a:solidFill>
                  <a:srgbClr val="E8C46A"/>
                </a:solidFill>
                <a:latin typeface="Calibri"/>
              </a:rPr>
              <a:t>STATUS</a:t>
            </a:r>
          </a:p>
        </p:txBody>
      </p:sp>
      <p:sp>
        <p:nvSpPr>
          <p:cNvPr id="8" name="TextBox 7"/>
          <p:cNvSpPr txBox="1"/>
          <p:nvPr/>
        </p:nvSpPr>
        <p:spPr>
          <a:xfrm>
            <a:off x="777240" y="2514600"/>
            <a:ext cx="3931920" cy="1188720"/>
          </a:xfrm>
          <a:prstGeom prst="rect">
            <a:avLst/>
          </a:prstGeom>
          <a:noFill/>
        </p:spPr>
        <p:txBody>
          <a:bodyPr wrap="square" lIns="0" rIns="0" tIns="0" bIns="0">
            <a:spAutoFit/>
          </a:bodyPr>
          <a:lstStyle/>
          <a:p>
            <a:pPr algn="l"/>
            <a:r>
              <a:rPr sz="2600" b="1">
                <a:solidFill>
                  <a:srgbClr val="FFFFFF"/>
                </a:solidFill>
                <a:latin typeface="Calibri"/>
              </a:rPr>
              <a:t>Certified</a:t>
            </a:r>
          </a:p>
          <a:p>
            <a:pPr algn="l"/>
            <a:r>
              <a:rPr sz="2600" b="1">
                <a:solidFill>
                  <a:srgbClr val="FFFFFF"/>
                </a:solidFill>
                <a:latin typeface="Calibri"/>
              </a:rPr>
              <a:t>Veteran-Owned</a:t>
            </a:r>
          </a:p>
          <a:p>
            <a:pPr algn="l"/>
            <a:r>
              <a:rPr sz="2600" b="1">
                <a:solidFill>
                  <a:srgbClr val="FFFFFF"/>
                </a:solidFill>
                <a:latin typeface="Calibri"/>
              </a:rPr>
              <a:t>Small Business</a:t>
            </a:r>
          </a:p>
        </p:txBody>
      </p:sp>
      <p:sp>
        <p:nvSpPr>
          <p:cNvPr id="9" name="TextBox 8"/>
          <p:cNvSpPr txBox="1"/>
          <p:nvPr/>
        </p:nvSpPr>
        <p:spPr>
          <a:xfrm>
            <a:off x="777240" y="4114800"/>
            <a:ext cx="3931920" cy="457200"/>
          </a:xfrm>
          <a:prstGeom prst="rect">
            <a:avLst/>
          </a:prstGeom>
          <a:noFill/>
        </p:spPr>
        <p:txBody>
          <a:bodyPr wrap="square" lIns="0" rIns="0" tIns="0" bIns="0">
            <a:spAutoFit/>
          </a:bodyPr>
          <a:lstStyle/>
          <a:p>
            <a:pPr algn="l"/>
            <a:r>
              <a:rPr sz="1100" b="1">
                <a:solidFill>
                  <a:srgbClr val="E8C46A"/>
                </a:solidFill>
                <a:latin typeface="Calibri"/>
              </a:rPr>
              <a:t>ENTITY</a:t>
            </a:r>
          </a:p>
        </p:txBody>
      </p:sp>
      <p:sp>
        <p:nvSpPr>
          <p:cNvPr id="10" name="TextBox 9"/>
          <p:cNvSpPr txBox="1"/>
          <p:nvPr/>
        </p:nvSpPr>
        <p:spPr>
          <a:xfrm>
            <a:off x="777240" y="4480560"/>
            <a:ext cx="3931920" cy="457200"/>
          </a:xfrm>
          <a:prstGeom prst="rect">
            <a:avLst/>
          </a:prstGeom>
          <a:noFill/>
        </p:spPr>
        <p:txBody>
          <a:bodyPr wrap="square" lIns="0" rIns="0" tIns="0" bIns="0">
            <a:spAutoFit/>
          </a:bodyPr>
          <a:lstStyle/>
          <a:p>
            <a:pPr algn="l"/>
            <a:r>
              <a:rPr sz="1200" b="0">
                <a:solidFill>
                  <a:srgbClr val="F5F1E8"/>
                </a:solidFill>
                <a:latin typeface="Calibri"/>
              </a:rPr>
              <a:t>Business As Usual LLC (DBA Business As Usual Farm)</a:t>
            </a:r>
          </a:p>
        </p:txBody>
      </p:sp>
      <p:sp>
        <p:nvSpPr>
          <p:cNvPr id="11" name="TextBox 10"/>
          <p:cNvSpPr txBox="1"/>
          <p:nvPr/>
        </p:nvSpPr>
        <p:spPr>
          <a:xfrm>
            <a:off x="777240" y="5120640"/>
            <a:ext cx="3931920" cy="457200"/>
          </a:xfrm>
          <a:prstGeom prst="rect">
            <a:avLst/>
          </a:prstGeom>
          <a:noFill/>
        </p:spPr>
        <p:txBody>
          <a:bodyPr wrap="square" lIns="0" rIns="0" tIns="0" bIns="0">
            <a:spAutoFit/>
          </a:bodyPr>
          <a:lstStyle/>
          <a:p>
            <a:pPr algn="l"/>
            <a:r>
              <a:rPr sz="1100" b="1">
                <a:solidFill>
                  <a:srgbClr val="E8C46A"/>
                </a:solidFill>
                <a:latin typeface="Calibri"/>
              </a:rPr>
              <a:t>VERIFY</a:t>
            </a:r>
          </a:p>
        </p:txBody>
      </p:sp>
      <p:sp>
        <p:nvSpPr>
          <p:cNvPr id="12" name="TextBox 11"/>
          <p:cNvSpPr txBox="1"/>
          <p:nvPr/>
        </p:nvSpPr>
        <p:spPr>
          <a:xfrm>
            <a:off x="777240" y="5486400"/>
            <a:ext cx="3931920" cy="548640"/>
          </a:xfrm>
          <a:prstGeom prst="rect">
            <a:avLst/>
          </a:prstGeom>
          <a:noFill/>
        </p:spPr>
        <p:txBody>
          <a:bodyPr wrap="square" lIns="0" rIns="0" tIns="0" bIns="0">
            <a:spAutoFit/>
          </a:bodyPr>
          <a:lstStyle/>
          <a:p>
            <a:pPr algn="l"/>
            <a:r>
              <a:rPr sz="1100" b="0">
                <a:solidFill>
                  <a:srgbClr val="F5F1E8"/>
                </a:solidFill>
                <a:latin typeface="Calibri"/>
              </a:rPr>
              <a:t>veterans.certify.sba.gov</a:t>
            </a:r>
          </a:p>
          <a:p>
            <a:pPr algn="l"/>
            <a:r>
              <a:rPr sz="1100" b="0">
                <a:solidFill>
                  <a:srgbClr val="F5F1E8"/>
                </a:solidFill>
                <a:latin typeface="Calibri"/>
              </a:rPr>
              <a:t>(SBA VetCert public registry)</a:t>
            </a:r>
          </a:p>
        </p:txBody>
      </p:sp>
      <p:sp>
        <p:nvSpPr>
          <p:cNvPr id="13" name="Rounded Rectangle 12"/>
          <p:cNvSpPr/>
          <p:nvPr/>
        </p:nvSpPr>
        <p:spPr>
          <a:xfrm>
            <a:off x="5120640" y="1920240"/>
            <a:ext cx="6492240" cy="132588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349240" y="2103120"/>
            <a:ext cx="6035040" cy="411480"/>
          </a:xfrm>
          <a:prstGeom prst="rect">
            <a:avLst/>
          </a:prstGeom>
          <a:noFill/>
        </p:spPr>
        <p:txBody>
          <a:bodyPr wrap="square" lIns="0" rIns="0" tIns="0" bIns="0">
            <a:spAutoFit/>
          </a:bodyPr>
          <a:lstStyle/>
          <a:p>
            <a:pPr algn="l"/>
            <a:r>
              <a:rPr sz="1400" b="1">
                <a:solidFill>
                  <a:srgbClr val="E8C46A"/>
                </a:solidFill>
                <a:latin typeface="Calibri"/>
              </a:rPr>
              <a:t>FEDERAL SET-ASIDES (FAR 19.14)</a:t>
            </a:r>
          </a:p>
        </p:txBody>
      </p:sp>
      <p:sp>
        <p:nvSpPr>
          <p:cNvPr id="15" name="TextBox 14"/>
          <p:cNvSpPr txBox="1"/>
          <p:nvPr/>
        </p:nvSpPr>
        <p:spPr>
          <a:xfrm>
            <a:off x="5349240" y="2560320"/>
            <a:ext cx="6035040" cy="548640"/>
          </a:xfrm>
          <a:prstGeom prst="rect">
            <a:avLst/>
          </a:prstGeom>
          <a:noFill/>
        </p:spPr>
        <p:txBody>
          <a:bodyPr wrap="square" lIns="0" rIns="0" tIns="0" bIns="0">
            <a:spAutoFit/>
          </a:bodyPr>
          <a:lstStyle/>
          <a:p>
            <a:pPr algn="l"/>
            <a:r>
              <a:rPr sz="1100" b="0">
                <a:solidFill>
                  <a:srgbClr val="F5F1E8"/>
                </a:solidFill>
                <a:latin typeface="Calibri"/>
              </a:rPr>
              <a:t>VOSB / SDVOSB eligibility for USDA, NRCS, and DoD food-resilience contracts that overlap our specialty-crop intelligence offering.</a:t>
            </a:r>
          </a:p>
        </p:txBody>
      </p:sp>
      <p:sp>
        <p:nvSpPr>
          <p:cNvPr id="16" name="Rounded Rectangle 15"/>
          <p:cNvSpPr/>
          <p:nvPr/>
        </p:nvSpPr>
        <p:spPr>
          <a:xfrm>
            <a:off x="5120640" y="3364992"/>
            <a:ext cx="6492240" cy="132588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349240" y="3547872"/>
            <a:ext cx="6035040" cy="411480"/>
          </a:xfrm>
          <a:prstGeom prst="rect">
            <a:avLst/>
          </a:prstGeom>
          <a:noFill/>
        </p:spPr>
        <p:txBody>
          <a:bodyPr wrap="square" lIns="0" rIns="0" tIns="0" bIns="0">
            <a:spAutoFit/>
          </a:bodyPr>
          <a:lstStyle/>
          <a:p>
            <a:pPr algn="l"/>
            <a:r>
              <a:rPr sz="1400" b="1">
                <a:solidFill>
                  <a:srgbClr val="E8C46A"/>
                </a:solidFill>
                <a:latin typeface="Calibri"/>
              </a:rPr>
              <a:t>CORPORATE SUPPLIER DIVERSITY</a:t>
            </a:r>
          </a:p>
        </p:txBody>
      </p:sp>
      <p:sp>
        <p:nvSpPr>
          <p:cNvPr id="18" name="TextBox 17"/>
          <p:cNvSpPr txBox="1"/>
          <p:nvPr/>
        </p:nvSpPr>
        <p:spPr>
          <a:xfrm>
            <a:off x="5349240" y="4005072"/>
            <a:ext cx="6035040" cy="548640"/>
          </a:xfrm>
          <a:prstGeom prst="rect">
            <a:avLst/>
          </a:prstGeom>
          <a:noFill/>
        </p:spPr>
        <p:txBody>
          <a:bodyPr wrap="square" lIns="0" rIns="0" tIns="0" bIns="0">
            <a:spAutoFit/>
          </a:bodyPr>
          <a:lstStyle/>
          <a:p>
            <a:pPr algn="l"/>
            <a:r>
              <a:rPr sz="1100" b="0">
                <a:solidFill>
                  <a:srgbClr val="F5F1E8"/>
                </a:solidFill>
                <a:latin typeface="Calibri"/>
              </a:rPr>
              <a:t>Preferred-vendor consideration with regional grocers, foodservice distributors, and Tier-1 agribusinesses sourcing through the buyer marketplace.</a:t>
            </a:r>
          </a:p>
        </p:txBody>
      </p:sp>
      <p:sp>
        <p:nvSpPr>
          <p:cNvPr id="19" name="Rounded Rectangle 18"/>
          <p:cNvSpPr/>
          <p:nvPr/>
        </p:nvSpPr>
        <p:spPr>
          <a:xfrm>
            <a:off x="5120640" y="4809744"/>
            <a:ext cx="6492240" cy="132588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349240" y="4992624"/>
            <a:ext cx="6035040" cy="411480"/>
          </a:xfrm>
          <a:prstGeom prst="rect">
            <a:avLst/>
          </a:prstGeom>
          <a:noFill/>
        </p:spPr>
        <p:txBody>
          <a:bodyPr wrap="square" lIns="0" rIns="0" tIns="0" bIns="0">
            <a:spAutoFit/>
          </a:bodyPr>
          <a:lstStyle/>
          <a:p>
            <a:pPr algn="l"/>
            <a:r>
              <a:rPr sz="1400" b="1">
                <a:solidFill>
                  <a:srgbClr val="E8C46A"/>
                </a:solidFill>
                <a:latin typeface="Calibri"/>
              </a:rPr>
              <a:t>NON-DILUTIVE GRANT PIPELINE</a:t>
            </a:r>
          </a:p>
        </p:txBody>
      </p:sp>
      <p:sp>
        <p:nvSpPr>
          <p:cNvPr id="21" name="TextBox 20"/>
          <p:cNvSpPr txBox="1"/>
          <p:nvPr/>
        </p:nvSpPr>
        <p:spPr>
          <a:xfrm>
            <a:off x="5349240" y="5449824"/>
            <a:ext cx="6035040" cy="548640"/>
          </a:xfrm>
          <a:prstGeom prst="rect">
            <a:avLst/>
          </a:prstGeom>
          <a:noFill/>
        </p:spPr>
        <p:txBody>
          <a:bodyPr wrap="square" lIns="0" rIns="0" tIns="0" bIns="0">
            <a:spAutoFit/>
          </a:bodyPr>
          <a:lstStyle/>
          <a:p>
            <a:pPr algn="l"/>
            <a:r>
              <a:rPr sz="1100" b="0">
                <a:solidFill>
                  <a:srgbClr val="F5F1E8"/>
                </a:solidFill>
                <a:latin typeface="Calibri"/>
              </a:rPr>
              <a:t>Farmer Veteran Coalition, Bob Woodruff Foundation, Patriot Boot Camp, StreetShares, Hivers &amp; Strivers — sources unavailable to non-veteran founders.</a:t>
            </a:r>
          </a:p>
        </p:txBody>
      </p:sp>
      <p:sp>
        <p:nvSpPr>
          <p:cNvPr id="22" name="TextBox 21"/>
          <p:cNvSpPr txBox="1"/>
          <p:nvPr/>
        </p:nvSpPr>
        <p:spPr>
          <a:xfrm>
            <a:off x="548640" y="6446520"/>
            <a:ext cx="11430000" cy="365760"/>
          </a:xfrm>
          <a:prstGeom prst="rect">
            <a:avLst/>
          </a:prstGeom>
          <a:noFill/>
        </p:spPr>
        <p:txBody>
          <a:bodyPr wrap="square" lIns="0" rIns="0" tIns="0" bIns="0">
            <a:spAutoFit/>
          </a:bodyPr>
          <a:lstStyle/>
          <a:p>
            <a:pPr algn="l"/>
            <a:r>
              <a:rPr sz="1000" b="0">
                <a:solidFill>
                  <a:srgbClr val="C9D6CC"/>
                </a:solidFill>
                <a:latin typeface="Calibri"/>
              </a:rPr>
              <a:t>Hiring commitment: ≥ 25% veteran / military-family headcount through Year 3.</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RISK TRANSFER · INSURANCE PROGRAM</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400" b="1">
                <a:solidFill>
                  <a:srgbClr val="FFFFFF"/>
                </a:solidFill>
                <a:latin typeface="Calibri"/>
              </a:rPr>
              <a:t>A layered program calibrated for venture-backed AgTech SaaS.</a:t>
            </a:r>
          </a:p>
        </p:txBody>
      </p:sp>
      <p:sp>
        <p:nvSpPr>
          <p:cNvPr id="6" name="Rounded Rectangle 5"/>
          <p:cNvSpPr/>
          <p:nvPr/>
        </p:nvSpPr>
        <p:spPr>
          <a:xfrm>
            <a:off x="548640" y="1920240"/>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2103120"/>
            <a:ext cx="2286000" cy="411480"/>
          </a:xfrm>
          <a:prstGeom prst="rect">
            <a:avLst/>
          </a:prstGeom>
          <a:noFill/>
        </p:spPr>
        <p:txBody>
          <a:bodyPr wrap="square" lIns="0" rIns="0" tIns="0" bIns="0">
            <a:spAutoFit/>
          </a:bodyPr>
          <a:lstStyle/>
          <a:p>
            <a:pPr algn="l"/>
            <a:r>
              <a:rPr sz="1400" b="1">
                <a:solidFill>
                  <a:srgbClr val="E8C46A"/>
                </a:solidFill>
                <a:latin typeface="Calibri"/>
              </a:rPr>
              <a:t>Cyber + Tech E&amp;O</a:t>
            </a:r>
          </a:p>
        </p:txBody>
      </p:sp>
      <p:sp>
        <p:nvSpPr>
          <p:cNvPr id="8" name="TextBox 7"/>
          <p:cNvSpPr txBox="1"/>
          <p:nvPr/>
        </p:nvSpPr>
        <p:spPr>
          <a:xfrm>
            <a:off x="777240" y="2560320"/>
            <a:ext cx="2286000" cy="640080"/>
          </a:xfrm>
          <a:prstGeom prst="rect">
            <a:avLst/>
          </a:prstGeom>
          <a:noFill/>
        </p:spPr>
        <p:txBody>
          <a:bodyPr wrap="square" lIns="0" rIns="0" tIns="0" bIns="0">
            <a:spAutoFit/>
          </a:bodyPr>
          <a:lstStyle/>
          <a:p>
            <a:pPr algn="l"/>
            <a:r>
              <a:rPr sz="1100" b="0">
                <a:solidFill>
                  <a:srgbClr val="F5F1E8"/>
                </a:solidFill>
                <a:latin typeface="Calibri"/>
              </a:rPr>
              <a:t>$2M / $2M seed → $5M / $5M Series A</a:t>
            </a:r>
          </a:p>
        </p:txBody>
      </p:sp>
      <p:sp>
        <p:nvSpPr>
          <p:cNvPr id="9" name="Rounded Rectangle 8"/>
          <p:cNvSpPr/>
          <p:nvPr/>
        </p:nvSpPr>
        <p:spPr>
          <a:xfrm>
            <a:off x="3383280" y="1920240"/>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611880" y="2103120"/>
            <a:ext cx="2286000" cy="411480"/>
          </a:xfrm>
          <a:prstGeom prst="rect">
            <a:avLst/>
          </a:prstGeom>
          <a:noFill/>
        </p:spPr>
        <p:txBody>
          <a:bodyPr wrap="square" lIns="0" rIns="0" tIns="0" bIns="0">
            <a:spAutoFit/>
          </a:bodyPr>
          <a:lstStyle/>
          <a:p>
            <a:pPr algn="l"/>
            <a:r>
              <a:rPr sz="1400" b="1">
                <a:solidFill>
                  <a:srgbClr val="E8C46A"/>
                </a:solidFill>
                <a:latin typeface="Calibri"/>
              </a:rPr>
              <a:t>General + Product Liability</a:t>
            </a:r>
          </a:p>
        </p:txBody>
      </p:sp>
      <p:sp>
        <p:nvSpPr>
          <p:cNvPr id="11" name="TextBox 10"/>
          <p:cNvSpPr txBox="1"/>
          <p:nvPr/>
        </p:nvSpPr>
        <p:spPr>
          <a:xfrm>
            <a:off x="3611880" y="2560320"/>
            <a:ext cx="2286000" cy="640080"/>
          </a:xfrm>
          <a:prstGeom prst="rect">
            <a:avLst/>
          </a:prstGeom>
          <a:noFill/>
        </p:spPr>
        <p:txBody>
          <a:bodyPr wrap="square" lIns="0" rIns="0" tIns="0" bIns="0">
            <a:spAutoFit/>
          </a:bodyPr>
          <a:lstStyle/>
          <a:p>
            <a:pPr algn="l"/>
            <a:r>
              <a:rPr sz="1100" b="0">
                <a:solidFill>
                  <a:srgbClr val="F5F1E8"/>
                </a:solidFill>
                <a:latin typeface="Calibri"/>
              </a:rPr>
              <a:t>$1M occurrence / $2M aggregate</a:t>
            </a:r>
          </a:p>
        </p:txBody>
      </p:sp>
      <p:sp>
        <p:nvSpPr>
          <p:cNvPr id="12" name="Rounded Rectangle 11"/>
          <p:cNvSpPr/>
          <p:nvPr/>
        </p:nvSpPr>
        <p:spPr>
          <a:xfrm>
            <a:off x="6217920" y="1920240"/>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46520" y="2103120"/>
            <a:ext cx="2286000" cy="411480"/>
          </a:xfrm>
          <a:prstGeom prst="rect">
            <a:avLst/>
          </a:prstGeom>
          <a:noFill/>
        </p:spPr>
        <p:txBody>
          <a:bodyPr wrap="square" lIns="0" rIns="0" tIns="0" bIns="0">
            <a:spAutoFit/>
          </a:bodyPr>
          <a:lstStyle/>
          <a:p>
            <a:pPr algn="l"/>
            <a:r>
              <a:rPr sz="1400" b="1">
                <a:solidFill>
                  <a:srgbClr val="E8C46A"/>
                </a:solidFill>
                <a:latin typeface="Calibri"/>
              </a:rPr>
              <a:t>Directors &amp; Officers</a:t>
            </a:r>
          </a:p>
        </p:txBody>
      </p:sp>
      <p:sp>
        <p:nvSpPr>
          <p:cNvPr id="14" name="TextBox 13"/>
          <p:cNvSpPr txBox="1"/>
          <p:nvPr/>
        </p:nvSpPr>
        <p:spPr>
          <a:xfrm>
            <a:off x="6446520" y="2560320"/>
            <a:ext cx="2286000" cy="640080"/>
          </a:xfrm>
          <a:prstGeom prst="rect">
            <a:avLst/>
          </a:prstGeom>
          <a:noFill/>
        </p:spPr>
        <p:txBody>
          <a:bodyPr wrap="square" lIns="0" rIns="0" tIns="0" bIns="0">
            <a:spAutoFit/>
          </a:bodyPr>
          <a:lstStyle/>
          <a:p>
            <a:pPr algn="l"/>
            <a:r>
              <a:rPr sz="1100" b="0">
                <a:solidFill>
                  <a:srgbClr val="F5F1E8"/>
                </a:solidFill>
                <a:latin typeface="Calibri"/>
              </a:rPr>
              <a:t>$1M–$3M, Side A/B/C at priced round</a:t>
            </a:r>
          </a:p>
        </p:txBody>
      </p:sp>
      <p:sp>
        <p:nvSpPr>
          <p:cNvPr id="15" name="Rounded Rectangle 14"/>
          <p:cNvSpPr/>
          <p:nvPr/>
        </p:nvSpPr>
        <p:spPr>
          <a:xfrm>
            <a:off x="9052560" y="1920240"/>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281160" y="2103120"/>
            <a:ext cx="2286000" cy="411480"/>
          </a:xfrm>
          <a:prstGeom prst="rect">
            <a:avLst/>
          </a:prstGeom>
          <a:noFill/>
        </p:spPr>
        <p:txBody>
          <a:bodyPr wrap="square" lIns="0" rIns="0" tIns="0" bIns="0">
            <a:spAutoFit/>
          </a:bodyPr>
          <a:lstStyle/>
          <a:p>
            <a:pPr algn="l"/>
            <a:r>
              <a:rPr sz="1400" b="1">
                <a:solidFill>
                  <a:srgbClr val="E8C46A"/>
                </a:solidFill>
                <a:latin typeface="Calibri"/>
              </a:rPr>
              <a:t>EPLI</a:t>
            </a:r>
          </a:p>
        </p:txBody>
      </p:sp>
      <p:sp>
        <p:nvSpPr>
          <p:cNvPr id="17" name="TextBox 16"/>
          <p:cNvSpPr txBox="1"/>
          <p:nvPr/>
        </p:nvSpPr>
        <p:spPr>
          <a:xfrm>
            <a:off x="9281160" y="2560320"/>
            <a:ext cx="2286000" cy="640080"/>
          </a:xfrm>
          <a:prstGeom prst="rect">
            <a:avLst/>
          </a:prstGeom>
          <a:noFill/>
        </p:spPr>
        <p:txBody>
          <a:bodyPr wrap="square" lIns="0" rIns="0" tIns="0" bIns="0">
            <a:spAutoFit/>
          </a:bodyPr>
          <a:lstStyle/>
          <a:p>
            <a:pPr algn="l"/>
            <a:r>
              <a:rPr sz="1100" b="0">
                <a:solidFill>
                  <a:srgbClr val="F5F1E8"/>
                </a:solidFill>
                <a:latin typeface="Calibri"/>
              </a:rPr>
              <a:t>$1M, bundled with D&amp;O at 5+ FTEs</a:t>
            </a:r>
          </a:p>
        </p:txBody>
      </p:sp>
      <p:sp>
        <p:nvSpPr>
          <p:cNvPr id="18" name="Rounded Rectangle 17"/>
          <p:cNvSpPr/>
          <p:nvPr/>
        </p:nvSpPr>
        <p:spPr>
          <a:xfrm>
            <a:off x="548640" y="3456432"/>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77240" y="3639312"/>
            <a:ext cx="2286000" cy="411480"/>
          </a:xfrm>
          <a:prstGeom prst="rect">
            <a:avLst/>
          </a:prstGeom>
          <a:noFill/>
        </p:spPr>
        <p:txBody>
          <a:bodyPr wrap="square" lIns="0" rIns="0" tIns="0" bIns="0">
            <a:spAutoFit/>
          </a:bodyPr>
          <a:lstStyle/>
          <a:p>
            <a:pPr algn="l"/>
            <a:r>
              <a:rPr sz="1400" b="1">
                <a:solidFill>
                  <a:srgbClr val="E8C46A"/>
                </a:solidFill>
                <a:latin typeface="Calibri"/>
              </a:rPr>
              <a:t>Workers' Comp</a:t>
            </a:r>
          </a:p>
        </p:txBody>
      </p:sp>
      <p:sp>
        <p:nvSpPr>
          <p:cNvPr id="20" name="TextBox 19"/>
          <p:cNvSpPr txBox="1"/>
          <p:nvPr/>
        </p:nvSpPr>
        <p:spPr>
          <a:xfrm>
            <a:off x="777240" y="4096512"/>
            <a:ext cx="2286000" cy="640080"/>
          </a:xfrm>
          <a:prstGeom prst="rect">
            <a:avLst/>
          </a:prstGeom>
          <a:noFill/>
        </p:spPr>
        <p:txBody>
          <a:bodyPr wrap="square" lIns="0" rIns="0" tIns="0" bIns="0">
            <a:spAutoFit/>
          </a:bodyPr>
          <a:lstStyle/>
          <a:p>
            <a:pPr algn="l"/>
            <a:r>
              <a:rPr sz="1100" b="0">
                <a:solidFill>
                  <a:srgbClr val="F5F1E8"/>
                </a:solidFill>
                <a:latin typeface="Calibri"/>
              </a:rPr>
              <a:t>Statutory, pay-as-you-go via payroll</a:t>
            </a:r>
          </a:p>
        </p:txBody>
      </p:sp>
      <p:sp>
        <p:nvSpPr>
          <p:cNvPr id="21" name="Rounded Rectangle 20"/>
          <p:cNvSpPr/>
          <p:nvPr/>
        </p:nvSpPr>
        <p:spPr>
          <a:xfrm>
            <a:off x="3383280" y="3456432"/>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611880" y="3639312"/>
            <a:ext cx="2286000" cy="411480"/>
          </a:xfrm>
          <a:prstGeom prst="rect">
            <a:avLst/>
          </a:prstGeom>
          <a:noFill/>
        </p:spPr>
        <p:txBody>
          <a:bodyPr wrap="square" lIns="0" rIns="0" tIns="0" bIns="0">
            <a:spAutoFit/>
          </a:bodyPr>
          <a:lstStyle/>
          <a:p>
            <a:pPr algn="l"/>
            <a:r>
              <a:rPr sz="1400" b="1">
                <a:solidFill>
                  <a:srgbClr val="E8C46A"/>
                </a:solidFill>
                <a:latin typeface="Calibri"/>
              </a:rPr>
              <a:t>Commercial Auto + Property</a:t>
            </a:r>
          </a:p>
        </p:txBody>
      </p:sp>
      <p:sp>
        <p:nvSpPr>
          <p:cNvPr id="23" name="TextBox 22"/>
          <p:cNvSpPr txBox="1"/>
          <p:nvPr/>
        </p:nvSpPr>
        <p:spPr>
          <a:xfrm>
            <a:off x="3611880" y="4096512"/>
            <a:ext cx="2286000" cy="640080"/>
          </a:xfrm>
          <a:prstGeom prst="rect">
            <a:avLst/>
          </a:prstGeom>
          <a:noFill/>
        </p:spPr>
        <p:txBody>
          <a:bodyPr wrap="square" lIns="0" rIns="0" tIns="0" bIns="0">
            <a:spAutoFit/>
          </a:bodyPr>
          <a:lstStyle/>
          <a:p>
            <a:pPr algn="l"/>
            <a:r>
              <a:rPr sz="1100" b="0">
                <a:solidFill>
                  <a:srgbClr val="F5F1E8"/>
                </a:solidFill>
                <a:latin typeface="Calibri"/>
              </a:rPr>
              <a:t>Hired/non-owned + replacement-cost BPP</a:t>
            </a:r>
          </a:p>
        </p:txBody>
      </p:sp>
      <p:sp>
        <p:nvSpPr>
          <p:cNvPr id="24" name="Rounded Rectangle 23"/>
          <p:cNvSpPr/>
          <p:nvPr/>
        </p:nvSpPr>
        <p:spPr>
          <a:xfrm>
            <a:off x="6217920" y="3456432"/>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46520" y="3639312"/>
            <a:ext cx="2286000" cy="411480"/>
          </a:xfrm>
          <a:prstGeom prst="rect">
            <a:avLst/>
          </a:prstGeom>
          <a:noFill/>
        </p:spPr>
        <p:txBody>
          <a:bodyPr wrap="square" lIns="0" rIns="0" tIns="0" bIns="0">
            <a:spAutoFit/>
          </a:bodyPr>
          <a:lstStyle/>
          <a:p>
            <a:pPr algn="l"/>
            <a:r>
              <a:rPr sz="1400" b="1">
                <a:solidFill>
                  <a:srgbClr val="E8C46A"/>
                </a:solidFill>
                <a:latin typeface="Calibri"/>
              </a:rPr>
              <a:t>Crime / Fidelity Bond</a:t>
            </a:r>
          </a:p>
        </p:txBody>
      </p:sp>
      <p:sp>
        <p:nvSpPr>
          <p:cNvPr id="26" name="TextBox 25"/>
          <p:cNvSpPr txBox="1"/>
          <p:nvPr/>
        </p:nvSpPr>
        <p:spPr>
          <a:xfrm>
            <a:off x="6446520" y="4096512"/>
            <a:ext cx="2286000" cy="640080"/>
          </a:xfrm>
          <a:prstGeom prst="rect">
            <a:avLst/>
          </a:prstGeom>
          <a:noFill/>
        </p:spPr>
        <p:txBody>
          <a:bodyPr wrap="square" lIns="0" rIns="0" tIns="0" bIns="0">
            <a:spAutoFit/>
          </a:bodyPr>
          <a:lstStyle/>
          <a:p>
            <a:pPr algn="l"/>
            <a:r>
              <a:rPr sz="1100" b="0">
                <a:solidFill>
                  <a:srgbClr val="F5F1E8"/>
                </a:solidFill>
                <a:latin typeface="Calibri"/>
              </a:rPr>
              <a:t>$250K min for enterprise procurement</a:t>
            </a:r>
          </a:p>
        </p:txBody>
      </p:sp>
      <p:sp>
        <p:nvSpPr>
          <p:cNvPr id="27" name="Rounded Rectangle 26"/>
          <p:cNvSpPr/>
          <p:nvPr/>
        </p:nvSpPr>
        <p:spPr>
          <a:xfrm>
            <a:off x="9052560" y="3456432"/>
            <a:ext cx="2743200" cy="141732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281160" y="3639312"/>
            <a:ext cx="2286000" cy="411480"/>
          </a:xfrm>
          <a:prstGeom prst="rect">
            <a:avLst/>
          </a:prstGeom>
          <a:noFill/>
        </p:spPr>
        <p:txBody>
          <a:bodyPr wrap="square" lIns="0" rIns="0" tIns="0" bIns="0">
            <a:spAutoFit/>
          </a:bodyPr>
          <a:lstStyle/>
          <a:p>
            <a:pPr algn="l"/>
            <a:r>
              <a:rPr sz="1400" b="1">
                <a:solidFill>
                  <a:srgbClr val="E8C46A"/>
                </a:solidFill>
                <a:latin typeface="Calibri"/>
              </a:rPr>
              <a:t>Umbrella / Excess</a:t>
            </a:r>
          </a:p>
        </p:txBody>
      </p:sp>
      <p:sp>
        <p:nvSpPr>
          <p:cNvPr id="29" name="TextBox 28"/>
          <p:cNvSpPr txBox="1"/>
          <p:nvPr/>
        </p:nvSpPr>
        <p:spPr>
          <a:xfrm>
            <a:off x="9281160" y="4096512"/>
            <a:ext cx="2286000" cy="640080"/>
          </a:xfrm>
          <a:prstGeom prst="rect">
            <a:avLst/>
          </a:prstGeom>
          <a:noFill/>
        </p:spPr>
        <p:txBody>
          <a:bodyPr wrap="square" lIns="0" rIns="0" tIns="0" bIns="0">
            <a:spAutoFit/>
          </a:bodyPr>
          <a:lstStyle/>
          <a:p>
            <a:pPr algn="l"/>
            <a:r>
              <a:rPr sz="1100" b="0">
                <a:solidFill>
                  <a:srgbClr val="F5F1E8"/>
                </a:solidFill>
                <a:latin typeface="Calibri"/>
              </a:rPr>
              <a:t>$2M layer when enterprise contracts require</a:t>
            </a:r>
          </a:p>
        </p:txBody>
      </p:sp>
      <p:sp>
        <p:nvSpPr>
          <p:cNvPr id="30" name="Rounded Rectangle 29"/>
          <p:cNvSpPr/>
          <p:nvPr/>
        </p:nvSpPr>
        <p:spPr>
          <a:xfrm>
            <a:off x="548640" y="5029200"/>
            <a:ext cx="11091672" cy="1417320"/>
          </a:xfrm>
          <a:prstGeom prst="roundRect">
            <a:avLst>
              <a:gd name="adj" fmla="val 7000"/>
            </a:avLst>
          </a:prstGeom>
          <a:solidFill>
            <a:srgbClr val="104A28"/>
          </a:solidFill>
          <a:ln w="1270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777240" y="5193792"/>
            <a:ext cx="10607040" cy="457200"/>
          </a:xfrm>
          <a:prstGeom prst="rect">
            <a:avLst/>
          </a:prstGeom>
          <a:noFill/>
        </p:spPr>
        <p:txBody>
          <a:bodyPr wrap="square" lIns="0" rIns="0" tIns="0" bIns="0">
            <a:spAutoFit/>
          </a:bodyPr>
          <a:lstStyle/>
          <a:p>
            <a:pPr algn="l"/>
            <a:r>
              <a:rPr sz="1200" b="1">
                <a:solidFill>
                  <a:srgbClr val="E8C46A"/>
                </a:solidFill>
                <a:latin typeface="Calibri"/>
              </a:rPr>
              <a:t>YEAR-1 BUDGETED PROGRAM</a:t>
            </a:r>
          </a:p>
        </p:txBody>
      </p:sp>
      <p:sp>
        <p:nvSpPr>
          <p:cNvPr id="32" name="TextBox 31"/>
          <p:cNvSpPr txBox="1"/>
          <p:nvPr/>
        </p:nvSpPr>
        <p:spPr>
          <a:xfrm>
            <a:off x="777240" y="5577840"/>
            <a:ext cx="10607040" cy="502920"/>
          </a:xfrm>
          <a:prstGeom prst="rect">
            <a:avLst/>
          </a:prstGeom>
          <a:noFill/>
        </p:spPr>
        <p:txBody>
          <a:bodyPr wrap="square" lIns="0" rIns="0" tIns="0" bIns="0">
            <a:spAutoFit/>
          </a:bodyPr>
          <a:lstStyle/>
          <a:p>
            <a:pPr algn="l"/>
            <a:r>
              <a:rPr sz="1200" b="0">
                <a:solidFill>
                  <a:srgbClr val="F5F1E8"/>
                </a:solidFill>
                <a:latin typeface="Calibri"/>
              </a:rPr>
              <a:t>$12K–$25K total · Carriers under evaluation: Coalition, At-Bay, Resilience, Cowbell, Embroker, Chubb, Travelers, Hiscox, Beazley, Vouch, Newfront.</a:t>
            </a:r>
          </a:p>
        </p:txBody>
      </p:sp>
      <p:sp>
        <p:nvSpPr>
          <p:cNvPr id="33" name="TextBox 32"/>
          <p:cNvSpPr txBox="1"/>
          <p:nvPr/>
        </p:nvSpPr>
        <p:spPr>
          <a:xfrm>
            <a:off x="777240" y="5989320"/>
            <a:ext cx="10607040" cy="411480"/>
          </a:xfrm>
          <a:prstGeom prst="rect">
            <a:avLst/>
          </a:prstGeom>
          <a:noFill/>
        </p:spPr>
        <p:txBody>
          <a:bodyPr wrap="square" lIns="0" rIns="0" tIns="0" bIns="0">
            <a:spAutoFit/>
          </a:bodyPr>
          <a:lstStyle/>
          <a:p>
            <a:pPr algn="l"/>
            <a:r>
              <a:rPr sz="1000" b="0">
                <a:solidFill>
                  <a:srgbClr val="C9D6CC"/>
                </a:solidFill>
                <a:latin typeface="Calibri"/>
              </a:rPr>
              <a:t>Annual review 60 days pre-renewal · broker of record re-bid every 24 months.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3-YEAR FINANCIAL PROJECTIONS</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200" b="1">
                <a:solidFill>
                  <a:srgbClr val="FFFFFF"/>
                </a:solidFill>
                <a:latin typeface="Calibri"/>
              </a:rPr>
              <a:t>From 250 pilot farms to a $1.6M ARR specialty-crop SaaS.</a:t>
            </a:r>
          </a:p>
        </p:txBody>
      </p:sp>
      <p:sp>
        <p:nvSpPr>
          <p:cNvPr id="6" name="Rounded Rectangle 5"/>
          <p:cNvSpPr/>
          <p:nvPr/>
        </p:nvSpPr>
        <p:spPr>
          <a:xfrm>
            <a:off x="548640" y="1828800"/>
            <a:ext cx="246888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1901952"/>
            <a:ext cx="2468880" cy="292608"/>
          </a:xfrm>
          <a:prstGeom prst="rect">
            <a:avLst/>
          </a:prstGeom>
          <a:noFill/>
        </p:spPr>
        <p:txBody>
          <a:bodyPr wrap="square" lIns="0" rIns="0" tIns="0" bIns="0">
            <a:spAutoFit/>
          </a:bodyPr>
          <a:lstStyle/>
          <a:p>
            <a:pPr algn="l"/>
            <a:r>
              <a:rPr sz="1200" b="1">
                <a:solidFill>
                  <a:srgbClr val="0B3D1F"/>
                </a:solidFill>
                <a:latin typeface="Calibri"/>
              </a:rPr>
              <a:t/>
            </a:r>
          </a:p>
        </p:txBody>
      </p:sp>
      <p:sp>
        <p:nvSpPr>
          <p:cNvPr id="8" name="Rounded Rectangle 7"/>
          <p:cNvSpPr/>
          <p:nvPr/>
        </p:nvSpPr>
        <p:spPr>
          <a:xfrm>
            <a:off x="3017520" y="1828800"/>
            <a:ext cx="16916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017520" y="1901952"/>
            <a:ext cx="1691640" cy="292608"/>
          </a:xfrm>
          <a:prstGeom prst="rect">
            <a:avLst/>
          </a:prstGeom>
          <a:noFill/>
        </p:spPr>
        <p:txBody>
          <a:bodyPr wrap="square" lIns="0" rIns="0" tIns="0" bIns="0">
            <a:spAutoFit/>
          </a:bodyPr>
          <a:lstStyle/>
          <a:p>
            <a:pPr algn="r"/>
            <a:r>
              <a:rPr sz="1200" b="1">
                <a:solidFill>
                  <a:srgbClr val="0B3D1F"/>
                </a:solidFill>
                <a:latin typeface="Calibri"/>
              </a:rPr>
              <a:t>YEAR 1</a:t>
            </a:r>
          </a:p>
        </p:txBody>
      </p:sp>
      <p:sp>
        <p:nvSpPr>
          <p:cNvPr id="10" name="Rounded Rectangle 9"/>
          <p:cNvSpPr/>
          <p:nvPr/>
        </p:nvSpPr>
        <p:spPr>
          <a:xfrm>
            <a:off x="4709160" y="1828800"/>
            <a:ext cx="16916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709160" y="1901952"/>
            <a:ext cx="1691640" cy="292608"/>
          </a:xfrm>
          <a:prstGeom prst="rect">
            <a:avLst/>
          </a:prstGeom>
          <a:noFill/>
        </p:spPr>
        <p:txBody>
          <a:bodyPr wrap="square" lIns="0" rIns="0" tIns="0" bIns="0">
            <a:spAutoFit/>
          </a:bodyPr>
          <a:lstStyle/>
          <a:p>
            <a:pPr algn="r"/>
            <a:r>
              <a:rPr sz="1200" b="1">
                <a:solidFill>
                  <a:srgbClr val="0B3D1F"/>
                </a:solidFill>
                <a:latin typeface="Calibri"/>
              </a:rPr>
              <a:t>YEAR 2</a:t>
            </a:r>
          </a:p>
        </p:txBody>
      </p:sp>
      <p:sp>
        <p:nvSpPr>
          <p:cNvPr id="12" name="Rounded Rectangle 11"/>
          <p:cNvSpPr/>
          <p:nvPr/>
        </p:nvSpPr>
        <p:spPr>
          <a:xfrm>
            <a:off x="6400800" y="1828800"/>
            <a:ext cx="16916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00800" y="1901952"/>
            <a:ext cx="1691640" cy="292608"/>
          </a:xfrm>
          <a:prstGeom prst="rect">
            <a:avLst/>
          </a:prstGeom>
          <a:noFill/>
        </p:spPr>
        <p:txBody>
          <a:bodyPr wrap="square" lIns="0" rIns="0" tIns="0" bIns="0">
            <a:spAutoFit/>
          </a:bodyPr>
          <a:lstStyle/>
          <a:p>
            <a:pPr algn="r"/>
            <a:r>
              <a:rPr sz="1200" b="1">
                <a:solidFill>
                  <a:srgbClr val="0B3D1F"/>
                </a:solidFill>
                <a:latin typeface="Calibri"/>
              </a:rPr>
              <a:t>YEAR 3</a:t>
            </a:r>
          </a:p>
        </p:txBody>
      </p:sp>
      <p:sp>
        <p:nvSpPr>
          <p:cNvPr id="14" name="Rounded Rectangle 13"/>
          <p:cNvSpPr/>
          <p:nvPr/>
        </p:nvSpPr>
        <p:spPr>
          <a:xfrm>
            <a:off x="548640" y="2176272"/>
            <a:ext cx="24688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2258568"/>
            <a:ext cx="2194560" cy="292608"/>
          </a:xfrm>
          <a:prstGeom prst="rect">
            <a:avLst/>
          </a:prstGeom>
          <a:noFill/>
        </p:spPr>
        <p:txBody>
          <a:bodyPr wrap="square" lIns="0" rIns="0" tIns="0" bIns="0">
            <a:spAutoFit/>
          </a:bodyPr>
          <a:lstStyle/>
          <a:p>
            <a:pPr algn="l"/>
            <a:r>
              <a:rPr sz="1200" b="0">
                <a:solidFill>
                  <a:srgbClr val="F5F1E8"/>
                </a:solidFill>
                <a:latin typeface="Calibri"/>
              </a:rPr>
              <a:t>Paying farms (EOY)</a:t>
            </a:r>
          </a:p>
        </p:txBody>
      </p:sp>
      <p:sp>
        <p:nvSpPr>
          <p:cNvPr id="16" name="Rounded Rectangle 15"/>
          <p:cNvSpPr/>
          <p:nvPr/>
        </p:nvSpPr>
        <p:spPr>
          <a:xfrm>
            <a:off x="3017520" y="217627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154680" y="2258568"/>
            <a:ext cx="1417320" cy="292608"/>
          </a:xfrm>
          <a:prstGeom prst="rect">
            <a:avLst/>
          </a:prstGeom>
          <a:noFill/>
        </p:spPr>
        <p:txBody>
          <a:bodyPr wrap="square" lIns="0" rIns="0" tIns="0" bIns="0">
            <a:spAutoFit/>
          </a:bodyPr>
          <a:lstStyle/>
          <a:p>
            <a:pPr algn="r"/>
            <a:r>
              <a:rPr sz="1200" b="0">
                <a:solidFill>
                  <a:srgbClr val="F5F1E8"/>
                </a:solidFill>
                <a:latin typeface="Calibri"/>
              </a:rPr>
              <a:t>250</a:t>
            </a:r>
          </a:p>
        </p:txBody>
      </p:sp>
      <p:sp>
        <p:nvSpPr>
          <p:cNvPr id="18" name="Rounded Rectangle 17"/>
          <p:cNvSpPr/>
          <p:nvPr/>
        </p:nvSpPr>
        <p:spPr>
          <a:xfrm>
            <a:off x="4709160" y="217627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846320" y="2258568"/>
            <a:ext cx="1417320" cy="292608"/>
          </a:xfrm>
          <a:prstGeom prst="rect">
            <a:avLst/>
          </a:prstGeom>
          <a:noFill/>
        </p:spPr>
        <p:txBody>
          <a:bodyPr wrap="square" lIns="0" rIns="0" tIns="0" bIns="0">
            <a:spAutoFit/>
          </a:bodyPr>
          <a:lstStyle/>
          <a:p>
            <a:pPr algn="r"/>
            <a:r>
              <a:rPr sz="1200" b="0">
                <a:solidFill>
                  <a:srgbClr val="F5F1E8"/>
                </a:solidFill>
                <a:latin typeface="Calibri"/>
              </a:rPr>
              <a:t>1,000</a:t>
            </a:r>
          </a:p>
        </p:txBody>
      </p:sp>
      <p:sp>
        <p:nvSpPr>
          <p:cNvPr id="20" name="Rounded Rectangle 19"/>
          <p:cNvSpPr/>
          <p:nvPr/>
        </p:nvSpPr>
        <p:spPr>
          <a:xfrm>
            <a:off x="6400800" y="217627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537960" y="2258568"/>
            <a:ext cx="1417320" cy="292608"/>
          </a:xfrm>
          <a:prstGeom prst="rect">
            <a:avLst/>
          </a:prstGeom>
          <a:noFill/>
        </p:spPr>
        <p:txBody>
          <a:bodyPr wrap="square" lIns="0" rIns="0" tIns="0" bIns="0">
            <a:spAutoFit/>
          </a:bodyPr>
          <a:lstStyle/>
          <a:p>
            <a:pPr algn="r"/>
            <a:r>
              <a:rPr sz="1200" b="0">
                <a:solidFill>
                  <a:srgbClr val="F5F1E8"/>
                </a:solidFill>
                <a:latin typeface="Calibri"/>
              </a:rPr>
              <a:t>3,500</a:t>
            </a:r>
          </a:p>
        </p:txBody>
      </p:sp>
      <p:sp>
        <p:nvSpPr>
          <p:cNvPr id="22" name="Rounded Rectangle 21"/>
          <p:cNvSpPr/>
          <p:nvPr/>
        </p:nvSpPr>
        <p:spPr>
          <a:xfrm>
            <a:off x="548640" y="2523744"/>
            <a:ext cx="24688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85800" y="2606040"/>
            <a:ext cx="2194560" cy="292608"/>
          </a:xfrm>
          <a:prstGeom prst="rect">
            <a:avLst/>
          </a:prstGeom>
          <a:noFill/>
        </p:spPr>
        <p:txBody>
          <a:bodyPr wrap="square" lIns="0" rIns="0" tIns="0" bIns="0">
            <a:spAutoFit/>
          </a:bodyPr>
          <a:lstStyle/>
          <a:p>
            <a:pPr algn="l"/>
            <a:r>
              <a:rPr sz="1200" b="0">
                <a:solidFill>
                  <a:srgbClr val="F5F1E8"/>
                </a:solidFill>
                <a:latin typeface="Calibri"/>
              </a:rPr>
              <a:t>Blended ARPA</a:t>
            </a:r>
          </a:p>
        </p:txBody>
      </p:sp>
      <p:sp>
        <p:nvSpPr>
          <p:cNvPr id="24" name="Rounded Rectangle 23"/>
          <p:cNvSpPr/>
          <p:nvPr/>
        </p:nvSpPr>
        <p:spPr>
          <a:xfrm>
            <a:off x="3017520" y="2523744"/>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154680" y="2606040"/>
            <a:ext cx="1417320" cy="292608"/>
          </a:xfrm>
          <a:prstGeom prst="rect">
            <a:avLst/>
          </a:prstGeom>
          <a:noFill/>
        </p:spPr>
        <p:txBody>
          <a:bodyPr wrap="square" lIns="0" rIns="0" tIns="0" bIns="0">
            <a:spAutoFit/>
          </a:bodyPr>
          <a:lstStyle/>
          <a:p>
            <a:pPr algn="r"/>
            <a:r>
              <a:rPr sz="1200" b="0">
                <a:solidFill>
                  <a:srgbClr val="F5F1E8"/>
                </a:solidFill>
                <a:latin typeface="Calibri"/>
              </a:rPr>
              <a:t>$300</a:t>
            </a:r>
          </a:p>
        </p:txBody>
      </p:sp>
      <p:sp>
        <p:nvSpPr>
          <p:cNvPr id="26" name="Rounded Rectangle 25"/>
          <p:cNvSpPr/>
          <p:nvPr/>
        </p:nvSpPr>
        <p:spPr>
          <a:xfrm>
            <a:off x="4709160" y="2523744"/>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846320" y="2606040"/>
            <a:ext cx="1417320" cy="292608"/>
          </a:xfrm>
          <a:prstGeom prst="rect">
            <a:avLst/>
          </a:prstGeom>
          <a:noFill/>
        </p:spPr>
        <p:txBody>
          <a:bodyPr wrap="square" lIns="0" rIns="0" tIns="0" bIns="0">
            <a:spAutoFit/>
          </a:bodyPr>
          <a:lstStyle/>
          <a:p>
            <a:pPr algn="r"/>
            <a:r>
              <a:rPr sz="1200" b="0">
                <a:solidFill>
                  <a:srgbClr val="F5F1E8"/>
                </a:solidFill>
                <a:latin typeface="Calibri"/>
              </a:rPr>
              <a:t>$400</a:t>
            </a:r>
          </a:p>
        </p:txBody>
      </p:sp>
      <p:sp>
        <p:nvSpPr>
          <p:cNvPr id="28" name="Rounded Rectangle 27"/>
          <p:cNvSpPr/>
          <p:nvPr/>
        </p:nvSpPr>
        <p:spPr>
          <a:xfrm>
            <a:off x="6400800" y="2523744"/>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537960" y="2606040"/>
            <a:ext cx="1417320" cy="292608"/>
          </a:xfrm>
          <a:prstGeom prst="rect">
            <a:avLst/>
          </a:prstGeom>
          <a:noFill/>
        </p:spPr>
        <p:txBody>
          <a:bodyPr wrap="square" lIns="0" rIns="0" tIns="0" bIns="0">
            <a:spAutoFit/>
          </a:bodyPr>
          <a:lstStyle/>
          <a:p>
            <a:pPr algn="r"/>
            <a:r>
              <a:rPr sz="1200" b="0">
                <a:solidFill>
                  <a:srgbClr val="F5F1E8"/>
                </a:solidFill>
                <a:latin typeface="Calibri"/>
              </a:rPr>
              <a:t>$457</a:t>
            </a:r>
          </a:p>
        </p:txBody>
      </p:sp>
      <p:sp>
        <p:nvSpPr>
          <p:cNvPr id="30" name="Rounded Rectangle 29"/>
          <p:cNvSpPr/>
          <p:nvPr/>
        </p:nvSpPr>
        <p:spPr>
          <a:xfrm>
            <a:off x="548640" y="2871216"/>
            <a:ext cx="24688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85800" y="2953512"/>
            <a:ext cx="2194560" cy="292608"/>
          </a:xfrm>
          <a:prstGeom prst="rect">
            <a:avLst/>
          </a:prstGeom>
          <a:noFill/>
        </p:spPr>
        <p:txBody>
          <a:bodyPr wrap="square" lIns="0" rIns="0" tIns="0" bIns="0">
            <a:spAutoFit/>
          </a:bodyPr>
          <a:lstStyle/>
          <a:p>
            <a:pPr algn="l"/>
            <a:r>
              <a:rPr sz="1200" b="0">
                <a:solidFill>
                  <a:srgbClr val="F5F1E8"/>
                </a:solidFill>
                <a:latin typeface="Calibri"/>
              </a:rPr>
              <a:t>SaaS ARR</a:t>
            </a:r>
          </a:p>
        </p:txBody>
      </p:sp>
      <p:sp>
        <p:nvSpPr>
          <p:cNvPr id="32" name="Rounded Rectangle 31"/>
          <p:cNvSpPr/>
          <p:nvPr/>
        </p:nvSpPr>
        <p:spPr>
          <a:xfrm>
            <a:off x="3017520" y="2871216"/>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3154680" y="2953512"/>
            <a:ext cx="1417320" cy="292608"/>
          </a:xfrm>
          <a:prstGeom prst="rect">
            <a:avLst/>
          </a:prstGeom>
          <a:noFill/>
        </p:spPr>
        <p:txBody>
          <a:bodyPr wrap="square" lIns="0" rIns="0" tIns="0" bIns="0">
            <a:spAutoFit/>
          </a:bodyPr>
          <a:lstStyle/>
          <a:p>
            <a:pPr algn="r"/>
            <a:r>
              <a:rPr sz="1200" b="0">
                <a:solidFill>
                  <a:srgbClr val="F5F1E8"/>
                </a:solidFill>
                <a:latin typeface="Calibri"/>
              </a:rPr>
              <a:t>$75K</a:t>
            </a:r>
          </a:p>
        </p:txBody>
      </p:sp>
      <p:sp>
        <p:nvSpPr>
          <p:cNvPr id="34" name="Rounded Rectangle 33"/>
          <p:cNvSpPr/>
          <p:nvPr/>
        </p:nvSpPr>
        <p:spPr>
          <a:xfrm>
            <a:off x="4709160" y="2871216"/>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4846320" y="2953512"/>
            <a:ext cx="1417320" cy="292608"/>
          </a:xfrm>
          <a:prstGeom prst="rect">
            <a:avLst/>
          </a:prstGeom>
          <a:noFill/>
        </p:spPr>
        <p:txBody>
          <a:bodyPr wrap="square" lIns="0" rIns="0" tIns="0" bIns="0">
            <a:spAutoFit/>
          </a:bodyPr>
          <a:lstStyle/>
          <a:p>
            <a:pPr algn="r"/>
            <a:r>
              <a:rPr sz="1200" b="0">
                <a:solidFill>
                  <a:srgbClr val="F5F1E8"/>
                </a:solidFill>
                <a:latin typeface="Calibri"/>
              </a:rPr>
              <a:t>$400K</a:t>
            </a:r>
          </a:p>
        </p:txBody>
      </p:sp>
      <p:sp>
        <p:nvSpPr>
          <p:cNvPr id="36" name="Rounded Rectangle 35"/>
          <p:cNvSpPr/>
          <p:nvPr/>
        </p:nvSpPr>
        <p:spPr>
          <a:xfrm>
            <a:off x="6400800" y="2871216"/>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6537960" y="2953512"/>
            <a:ext cx="1417320" cy="292608"/>
          </a:xfrm>
          <a:prstGeom prst="rect">
            <a:avLst/>
          </a:prstGeom>
          <a:noFill/>
        </p:spPr>
        <p:txBody>
          <a:bodyPr wrap="square" lIns="0" rIns="0" tIns="0" bIns="0">
            <a:spAutoFit/>
          </a:bodyPr>
          <a:lstStyle/>
          <a:p>
            <a:pPr algn="r"/>
            <a:r>
              <a:rPr sz="1200" b="0">
                <a:solidFill>
                  <a:srgbClr val="F5F1E8"/>
                </a:solidFill>
                <a:latin typeface="Calibri"/>
              </a:rPr>
              <a:t>$1.60M</a:t>
            </a:r>
          </a:p>
        </p:txBody>
      </p:sp>
      <p:sp>
        <p:nvSpPr>
          <p:cNvPr id="38" name="Rounded Rectangle 37"/>
          <p:cNvSpPr/>
          <p:nvPr/>
        </p:nvSpPr>
        <p:spPr>
          <a:xfrm>
            <a:off x="548640" y="3218688"/>
            <a:ext cx="24688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685800" y="3300984"/>
            <a:ext cx="2194560" cy="292608"/>
          </a:xfrm>
          <a:prstGeom prst="rect">
            <a:avLst/>
          </a:prstGeom>
          <a:noFill/>
        </p:spPr>
        <p:txBody>
          <a:bodyPr wrap="square" lIns="0" rIns="0" tIns="0" bIns="0">
            <a:spAutoFit/>
          </a:bodyPr>
          <a:lstStyle/>
          <a:p>
            <a:pPr algn="l"/>
            <a:r>
              <a:rPr sz="1200" b="0">
                <a:solidFill>
                  <a:srgbClr val="F5F1E8"/>
                </a:solidFill>
                <a:latin typeface="Calibri"/>
              </a:rPr>
              <a:t>Marketplace GMV</a:t>
            </a:r>
          </a:p>
        </p:txBody>
      </p:sp>
      <p:sp>
        <p:nvSpPr>
          <p:cNvPr id="40" name="Rounded Rectangle 39"/>
          <p:cNvSpPr/>
          <p:nvPr/>
        </p:nvSpPr>
        <p:spPr>
          <a:xfrm>
            <a:off x="3017520" y="3218688"/>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3154680" y="3300984"/>
            <a:ext cx="1417320" cy="292608"/>
          </a:xfrm>
          <a:prstGeom prst="rect">
            <a:avLst/>
          </a:prstGeom>
          <a:noFill/>
        </p:spPr>
        <p:txBody>
          <a:bodyPr wrap="square" lIns="0" rIns="0" tIns="0" bIns="0">
            <a:spAutoFit/>
          </a:bodyPr>
          <a:lstStyle/>
          <a:p>
            <a:pPr algn="r"/>
            <a:r>
              <a:rPr sz="1200" b="0">
                <a:solidFill>
                  <a:srgbClr val="F5F1E8"/>
                </a:solidFill>
                <a:latin typeface="Calibri"/>
              </a:rPr>
              <a:t>$0.3M</a:t>
            </a:r>
          </a:p>
        </p:txBody>
      </p:sp>
      <p:sp>
        <p:nvSpPr>
          <p:cNvPr id="42" name="Rounded Rectangle 41"/>
          <p:cNvSpPr/>
          <p:nvPr/>
        </p:nvSpPr>
        <p:spPr>
          <a:xfrm>
            <a:off x="4709160" y="3218688"/>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4846320" y="3300984"/>
            <a:ext cx="1417320" cy="292608"/>
          </a:xfrm>
          <a:prstGeom prst="rect">
            <a:avLst/>
          </a:prstGeom>
          <a:noFill/>
        </p:spPr>
        <p:txBody>
          <a:bodyPr wrap="square" lIns="0" rIns="0" tIns="0" bIns="0">
            <a:spAutoFit/>
          </a:bodyPr>
          <a:lstStyle/>
          <a:p>
            <a:pPr algn="r"/>
            <a:r>
              <a:rPr sz="1200" b="0">
                <a:solidFill>
                  <a:srgbClr val="F5F1E8"/>
                </a:solidFill>
                <a:latin typeface="Calibri"/>
              </a:rPr>
              <a:t>$3.0M</a:t>
            </a:r>
          </a:p>
        </p:txBody>
      </p:sp>
      <p:sp>
        <p:nvSpPr>
          <p:cNvPr id="44" name="Rounded Rectangle 43"/>
          <p:cNvSpPr/>
          <p:nvPr/>
        </p:nvSpPr>
        <p:spPr>
          <a:xfrm>
            <a:off x="6400800" y="3218688"/>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6537960" y="3300984"/>
            <a:ext cx="1417320" cy="292608"/>
          </a:xfrm>
          <a:prstGeom prst="rect">
            <a:avLst/>
          </a:prstGeom>
          <a:noFill/>
        </p:spPr>
        <p:txBody>
          <a:bodyPr wrap="square" lIns="0" rIns="0" tIns="0" bIns="0">
            <a:spAutoFit/>
          </a:bodyPr>
          <a:lstStyle/>
          <a:p>
            <a:pPr algn="r"/>
            <a:r>
              <a:rPr sz="1200" b="0">
                <a:solidFill>
                  <a:srgbClr val="F5F1E8"/>
                </a:solidFill>
                <a:latin typeface="Calibri"/>
              </a:rPr>
              <a:t>$12.0M</a:t>
            </a:r>
          </a:p>
        </p:txBody>
      </p:sp>
      <p:sp>
        <p:nvSpPr>
          <p:cNvPr id="46" name="Rounded Rectangle 45"/>
          <p:cNvSpPr/>
          <p:nvPr/>
        </p:nvSpPr>
        <p:spPr>
          <a:xfrm>
            <a:off x="548640" y="3566160"/>
            <a:ext cx="24688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685800" y="3648456"/>
            <a:ext cx="2194560" cy="292608"/>
          </a:xfrm>
          <a:prstGeom prst="rect">
            <a:avLst/>
          </a:prstGeom>
          <a:noFill/>
        </p:spPr>
        <p:txBody>
          <a:bodyPr wrap="square" lIns="0" rIns="0" tIns="0" bIns="0">
            <a:spAutoFit/>
          </a:bodyPr>
          <a:lstStyle/>
          <a:p>
            <a:pPr algn="l"/>
            <a:r>
              <a:rPr sz="1200" b="0">
                <a:solidFill>
                  <a:srgbClr val="F5F1E8"/>
                </a:solidFill>
                <a:latin typeface="Calibri"/>
              </a:rPr>
              <a:t>Marketplace fee (2%)</a:t>
            </a:r>
          </a:p>
        </p:txBody>
      </p:sp>
      <p:sp>
        <p:nvSpPr>
          <p:cNvPr id="48" name="Rounded Rectangle 47"/>
          <p:cNvSpPr/>
          <p:nvPr/>
        </p:nvSpPr>
        <p:spPr>
          <a:xfrm>
            <a:off x="3017520" y="3566160"/>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3154680" y="3648456"/>
            <a:ext cx="1417320" cy="292608"/>
          </a:xfrm>
          <a:prstGeom prst="rect">
            <a:avLst/>
          </a:prstGeom>
          <a:noFill/>
        </p:spPr>
        <p:txBody>
          <a:bodyPr wrap="square" lIns="0" rIns="0" tIns="0" bIns="0">
            <a:spAutoFit/>
          </a:bodyPr>
          <a:lstStyle/>
          <a:p>
            <a:pPr algn="r"/>
            <a:r>
              <a:rPr sz="1200" b="0">
                <a:solidFill>
                  <a:srgbClr val="F5F1E8"/>
                </a:solidFill>
                <a:latin typeface="Calibri"/>
              </a:rPr>
              <a:t>$6K</a:t>
            </a:r>
          </a:p>
        </p:txBody>
      </p:sp>
      <p:sp>
        <p:nvSpPr>
          <p:cNvPr id="50" name="Rounded Rectangle 49"/>
          <p:cNvSpPr/>
          <p:nvPr/>
        </p:nvSpPr>
        <p:spPr>
          <a:xfrm>
            <a:off x="4709160" y="3566160"/>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4846320" y="3648456"/>
            <a:ext cx="1417320" cy="292608"/>
          </a:xfrm>
          <a:prstGeom prst="rect">
            <a:avLst/>
          </a:prstGeom>
          <a:noFill/>
        </p:spPr>
        <p:txBody>
          <a:bodyPr wrap="square" lIns="0" rIns="0" tIns="0" bIns="0">
            <a:spAutoFit/>
          </a:bodyPr>
          <a:lstStyle/>
          <a:p>
            <a:pPr algn="r"/>
            <a:r>
              <a:rPr sz="1200" b="0">
                <a:solidFill>
                  <a:srgbClr val="F5F1E8"/>
                </a:solidFill>
                <a:latin typeface="Calibri"/>
              </a:rPr>
              <a:t>$60K</a:t>
            </a:r>
          </a:p>
        </p:txBody>
      </p:sp>
      <p:sp>
        <p:nvSpPr>
          <p:cNvPr id="52" name="Rounded Rectangle 51"/>
          <p:cNvSpPr/>
          <p:nvPr/>
        </p:nvSpPr>
        <p:spPr>
          <a:xfrm>
            <a:off x="6400800" y="3566160"/>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6537960" y="3648456"/>
            <a:ext cx="1417320" cy="292608"/>
          </a:xfrm>
          <a:prstGeom prst="rect">
            <a:avLst/>
          </a:prstGeom>
          <a:noFill/>
        </p:spPr>
        <p:txBody>
          <a:bodyPr wrap="square" lIns="0" rIns="0" tIns="0" bIns="0">
            <a:spAutoFit/>
          </a:bodyPr>
          <a:lstStyle/>
          <a:p>
            <a:pPr algn="r"/>
            <a:r>
              <a:rPr sz="1200" b="0">
                <a:solidFill>
                  <a:srgbClr val="F5F1E8"/>
                </a:solidFill>
                <a:latin typeface="Calibri"/>
              </a:rPr>
              <a:t>$240K</a:t>
            </a:r>
          </a:p>
        </p:txBody>
      </p:sp>
      <p:sp>
        <p:nvSpPr>
          <p:cNvPr id="54" name="Rounded Rectangle 53"/>
          <p:cNvSpPr/>
          <p:nvPr/>
        </p:nvSpPr>
        <p:spPr>
          <a:xfrm>
            <a:off x="548640" y="3913632"/>
            <a:ext cx="24688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685800" y="3995928"/>
            <a:ext cx="2194560" cy="292608"/>
          </a:xfrm>
          <a:prstGeom prst="rect">
            <a:avLst/>
          </a:prstGeom>
          <a:noFill/>
        </p:spPr>
        <p:txBody>
          <a:bodyPr wrap="square" lIns="0" rIns="0" tIns="0" bIns="0">
            <a:spAutoFit/>
          </a:bodyPr>
          <a:lstStyle/>
          <a:p>
            <a:pPr algn="l"/>
            <a:r>
              <a:rPr sz="1200" b="0">
                <a:solidFill>
                  <a:srgbClr val="F5F1E8"/>
                </a:solidFill>
                <a:latin typeface="Calibri"/>
              </a:rPr>
              <a:t>Enterprise / data</a:t>
            </a:r>
          </a:p>
        </p:txBody>
      </p:sp>
      <p:sp>
        <p:nvSpPr>
          <p:cNvPr id="56" name="Rounded Rectangle 55"/>
          <p:cNvSpPr/>
          <p:nvPr/>
        </p:nvSpPr>
        <p:spPr>
          <a:xfrm>
            <a:off x="3017520" y="3913632"/>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3154680" y="3995928"/>
            <a:ext cx="1417320" cy="292608"/>
          </a:xfrm>
          <a:prstGeom prst="rect">
            <a:avLst/>
          </a:prstGeom>
          <a:noFill/>
        </p:spPr>
        <p:txBody>
          <a:bodyPr wrap="square" lIns="0" rIns="0" tIns="0" bIns="0">
            <a:spAutoFit/>
          </a:bodyPr>
          <a:lstStyle/>
          <a:p>
            <a:pPr algn="r"/>
            <a:r>
              <a:rPr sz="1200" b="0">
                <a:solidFill>
                  <a:srgbClr val="F5F1E8"/>
                </a:solidFill>
                <a:latin typeface="Calibri"/>
              </a:rPr>
              <a:t>$0K</a:t>
            </a:r>
          </a:p>
        </p:txBody>
      </p:sp>
      <p:sp>
        <p:nvSpPr>
          <p:cNvPr id="58" name="Rounded Rectangle 57"/>
          <p:cNvSpPr/>
          <p:nvPr/>
        </p:nvSpPr>
        <p:spPr>
          <a:xfrm>
            <a:off x="4709160" y="3913632"/>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
          <p:cNvSpPr txBox="1"/>
          <p:nvPr/>
        </p:nvSpPr>
        <p:spPr>
          <a:xfrm>
            <a:off x="4846320" y="3995928"/>
            <a:ext cx="1417320" cy="292608"/>
          </a:xfrm>
          <a:prstGeom prst="rect">
            <a:avLst/>
          </a:prstGeom>
          <a:noFill/>
        </p:spPr>
        <p:txBody>
          <a:bodyPr wrap="square" lIns="0" rIns="0" tIns="0" bIns="0">
            <a:spAutoFit/>
          </a:bodyPr>
          <a:lstStyle/>
          <a:p>
            <a:pPr algn="r"/>
            <a:r>
              <a:rPr sz="1200" b="0">
                <a:solidFill>
                  <a:srgbClr val="F5F1E8"/>
                </a:solidFill>
                <a:latin typeface="Calibri"/>
              </a:rPr>
              <a:t>$40K</a:t>
            </a:r>
          </a:p>
        </p:txBody>
      </p:sp>
      <p:sp>
        <p:nvSpPr>
          <p:cNvPr id="60" name="Rounded Rectangle 59"/>
          <p:cNvSpPr/>
          <p:nvPr/>
        </p:nvSpPr>
        <p:spPr>
          <a:xfrm>
            <a:off x="6400800" y="3913632"/>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
          <p:cNvSpPr txBox="1"/>
          <p:nvPr/>
        </p:nvSpPr>
        <p:spPr>
          <a:xfrm>
            <a:off x="6537960" y="3995928"/>
            <a:ext cx="1417320" cy="292608"/>
          </a:xfrm>
          <a:prstGeom prst="rect">
            <a:avLst/>
          </a:prstGeom>
          <a:noFill/>
        </p:spPr>
        <p:txBody>
          <a:bodyPr wrap="square" lIns="0" rIns="0" tIns="0" bIns="0">
            <a:spAutoFit/>
          </a:bodyPr>
          <a:lstStyle/>
          <a:p>
            <a:pPr algn="r"/>
            <a:r>
              <a:rPr sz="1200" b="0">
                <a:solidFill>
                  <a:srgbClr val="F5F1E8"/>
                </a:solidFill>
                <a:latin typeface="Calibri"/>
              </a:rPr>
              <a:t>$160K</a:t>
            </a:r>
          </a:p>
        </p:txBody>
      </p:sp>
      <p:sp>
        <p:nvSpPr>
          <p:cNvPr id="62" name="Rounded Rectangle 61"/>
          <p:cNvSpPr/>
          <p:nvPr/>
        </p:nvSpPr>
        <p:spPr>
          <a:xfrm>
            <a:off x="548640" y="4261104"/>
            <a:ext cx="246888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685800" y="4343400"/>
            <a:ext cx="2194560" cy="292608"/>
          </a:xfrm>
          <a:prstGeom prst="rect">
            <a:avLst/>
          </a:prstGeom>
          <a:noFill/>
        </p:spPr>
        <p:txBody>
          <a:bodyPr wrap="square" lIns="0" rIns="0" tIns="0" bIns="0">
            <a:spAutoFit/>
          </a:bodyPr>
          <a:lstStyle/>
          <a:p>
            <a:pPr algn="l"/>
            <a:r>
              <a:rPr sz="1200" b="1">
                <a:solidFill>
                  <a:srgbClr val="E8C46A"/>
                </a:solidFill>
                <a:latin typeface="Calibri"/>
              </a:rPr>
              <a:t>Total revenue</a:t>
            </a:r>
          </a:p>
        </p:txBody>
      </p:sp>
      <p:sp>
        <p:nvSpPr>
          <p:cNvPr id="64" name="Rounded Rectangle 63"/>
          <p:cNvSpPr/>
          <p:nvPr/>
        </p:nvSpPr>
        <p:spPr>
          <a:xfrm>
            <a:off x="3017520" y="4261104"/>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3154680" y="4343400"/>
            <a:ext cx="1417320" cy="292608"/>
          </a:xfrm>
          <a:prstGeom prst="rect">
            <a:avLst/>
          </a:prstGeom>
          <a:noFill/>
        </p:spPr>
        <p:txBody>
          <a:bodyPr wrap="square" lIns="0" rIns="0" tIns="0" bIns="0">
            <a:spAutoFit/>
          </a:bodyPr>
          <a:lstStyle/>
          <a:p>
            <a:pPr algn="r"/>
            <a:r>
              <a:rPr sz="1200" b="1">
                <a:solidFill>
                  <a:srgbClr val="E8C46A"/>
                </a:solidFill>
                <a:latin typeface="Calibri"/>
              </a:rPr>
              <a:t>$81K</a:t>
            </a:r>
          </a:p>
        </p:txBody>
      </p:sp>
      <p:sp>
        <p:nvSpPr>
          <p:cNvPr id="66" name="Rounded Rectangle 65"/>
          <p:cNvSpPr/>
          <p:nvPr/>
        </p:nvSpPr>
        <p:spPr>
          <a:xfrm>
            <a:off x="4709160" y="4261104"/>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4846320" y="4343400"/>
            <a:ext cx="1417320" cy="292608"/>
          </a:xfrm>
          <a:prstGeom prst="rect">
            <a:avLst/>
          </a:prstGeom>
          <a:noFill/>
        </p:spPr>
        <p:txBody>
          <a:bodyPr wrap="square" lIns="0" rIns="0" tIns="0" bIns="0">
            <a:spAutoFit/>
          </a:bodyPr>
          <a:lstStyle/>
          <a:p>
            <a:pPr algn="r"/>
            <a:r>
              <a:rPr sz="1200" b="1">
                <a:solidFill>
                  <a:srgbClr val="E8C46A"/>
                </a:solidFill>
                <a:latin typeface="Calibri"/>
              </a:rPr>
              <a:t>$500K</a:t>
            </a:r>
          </a:p>
        </p:txBody>
      </p:sp>
      <p:sp>
        <p:nvSpPr>
          <p:cNvPr id="68" name="Rounded Rectangle 67"/>
          <p:cNvSpPr/>
          <p:nvPr/>
        </p:nvSpPr>
        <p:spPr>
          <a:xfrm>
            <a:off x="6400800" y="4261104"/>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6537960" y="4343400"/>
            <a:ext cx="1417320" cy="292608"/>
          </a:xfrm>
          <a:prstGeom prst="rect">
            <a:avLst/>
          </a:prstGeom>
          <a:noFill/>
        </p:spPr>
        <p:txBody>
          <a:bodyPr wrap="square" lIns="0" rIns="0" tIns="0" bIns="0">
            <a:spAutoFit/>
          </a:bodyPr>
          <a:lstStyle/>
          <a:p>
            <a:pPr algn="r"/>
            <a:r>
              <a:rPr sz="1200" b="1">
                <a:solidFill>
                  <a:srgbClr val="E8C46A"/>
                </a:solidFill>
                <a:latin typeface="Calibri"/>
              </a:rPr>
              <a:t>$2.00M</a:t>
            </a:r>
          </a:p>
        </p:txBody>
      </p:sp>
      <p:sp>
        <p:nvSpPr>
          <p:cNvPr id="70" name="Rounded Rectangle 69"/>
          <p:cNvSpPr/>
          <p:nvPr/>
        </p:nvSpPr>
        <p:spPr>
          <a:xfrm>
            <a:off x="548640" y="4608576"/>
            <a:ext cx="24688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TextBox 70"/>
          <p:cNvSpPr txBox="1"/>
          <p:nvPr/>
        </p:nvSpPr>
        <p:spPr>
          <a:xfrm>
            <a:off x="685800" y="4690872"/>
            <a:ext cx="2194560" cy="292608"/>
          </a:xfrm>
          <a:prstGeom prst="rect">
            <a:avLst/>
          </a:prstGeom>
          <a:noFill/>
        </p:spPr>
        <p:txBody>
          <a:bodyPr wrap="square" lIns="0" rIns="0" tIns="0" bIns="0">
            <a:spAutoFit/>
          </a:bodyPr>
          <a:lstStyle/>
          <a:p>
            <a:pPr algn="l"/>
            <a:r>
              <a:rPr sz="1200" b="0">
                <a:solidFill>
                  <a:srgbClr val="F5F1E8"/>
                </a:solidFill>
                <a:latin typeface="Calibri"/>
              </a:rPr>
              <a:t>Gross margin %</a:t>
            </a:r>
          </a:p>
        </p:txBody>
      </p:sp>
      <p:sp>
        <p:nvSpPr>
          <p:cNvPr id="72" name="Rounded Rectangle 71"/>
          <p:cNvSpPr/>
          <p:nvPr/>
        </p:nvSpPr>
        <p:spPr>
          <a:xfrm>
            <a:off x="3017520" y="4608576"/>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TextBox 72"/>
          <p:cNvSpPr txBox="1"/>
          <p:nvPr/>
        </p:nvSpPr>
        <p:spPr>
          <a:xfrm>
            <a:off x="3154680" y="4690872"/>
            <a:ext cx="1417320" cy="292608"/>
          </a:xfrm>
          <a:prstGeom prst="rect">
            <a:avLst/>
          </a:prstGeom>
          <a:noFill/>
        </p:spPr>
        <p:txBody>
          <a:bodyPr wrap="square" lIns="0" rIns="0" tIns="0" bIns="0">
            <a:spAutoFit/>
          </a:bodyPr>
          <a:lstStyle/>
          <a:p>
            <a:pPr algn="r"/>
            <a:r>
              <a:rPr sz="1200" b="0">
                <a:solidFill>
                  <a:srgbClr val="F5F1E8"/>
                </a:solidFill>
                <a:latin typeface="Calibri"/>
              </a:rPr>
              <a:t>72%</a:t>
            </a:r>
          </a:p>
        </p:txBody>
      </p:sp>
      <p:sp>
        <p:nvSpPr>
          <p:cNvPr id="74" name="Rounded Rectangle 73"/>
          <p:cNvSpPr/>
          <p:nvPr/>
        </p:nvSpPr>
        <p:spPr>
          <a:xfrm>
            <a:off x="4709160" y="4608576"/>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4846320" y="4690872"/>
            <a:ext cx="1417320" cy="292608"/>
          </a:xfrm>
          <a:prstGeom prst="rect">
            <a:avLst/>
          </a:prstGeom>
          <a:noFill/>
        </p:spPr>
        <p:txBody>
          <a:bodyPr wrap="square" lIns="0" rIns="0" tIns="0" bIns="0">
            <a:spAutoFit/>
          </a:bodyPr>
          <a:lstStyle/>
          <a:p>
            <a:pPr algn="r"/>
            <a:r>
              <a:rPr sz="1200" b="0">
                <a:solidFill>
                  <a:srgbClr val="F5F1E8"/>
                </a:solidFill>
                <a:latin typeface="Calibri"/>
              </a:rPr>
              <a:t>78%</a:t>
            </a:r>
          </a:p>
        </p:txBody>
      </p:sp>
      <p:sp>
        <p:nvSpPr>
          <p:cNvPr id="76" name="Rounded Rectangle 75"/>
          <p:cNvSpPr/>
          <p:nvPr/>
        </p:nvSpPr>
        <p:spPr>
          <a:xfrm>
            <a:off x="6400800" y="4608576"/>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6537960" y="4690872"/>
            <a:ext cx="1417320" cy="292608"/>
          </a:xfrm>
          <a:prstGeom prst="rect">
            <a:avLst/>
          </a:prstGeom>
          <a:noFill/>
        </p:spPr>
        <p:txBody>
          <a:bodyPr wrap="square" lIns="0" rIns="0" tIns="0" bIns="0">
            <a:spAutoFit/>
          </a:bodyPr>
          <a:lstStyle/>
          <a:p>
            <a:pPr algn="r"/>
            <a:r>
              <a:rPr sz="1200" b="0">
                <a:solidFill>
                  <a:srgbClr val="F5F1E8"/>
                </a:solidFill>
                <a:latin typeface="Calibri"/>
              </a:rPr>
              <a:t>82%</a:t>
            </a:r>
          </a:p>
        </p:txBody>
      </p:sp>
      <p:sp>
        <p:nvSpPr>
          <p:cNvPr id="78" name="Rounded Rectangle 77"/>
          <p:cNvSpPr/>
          <p:nvPr/>
        </p:nvSpPr>
        <p:spPr>
          <a:xfrm>
            <a:off x="548640" y="4956048"/>
            <a:ext cx="246888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685800" y="5038344"/>
            <a:ext cx="2194560" cy="292608"/>
          </a:xfrm>
          <a:prstGeom prst="rect">
            <a:avLst/>
          </a:prstGeom>
          <a:noFill/>
        </p:spPr>
        <p:txBody>
          <a:bodyPr wrap="square" lIns="0" rIns="0" tIns="0" bIns="0">
            <a:spAutoFit/>
          </a:bodyPr>
          <a:lstStyle/>
          <a:p>
            <a:pPr algn="l"/>
            <a:r>
              <a:rPr sz="1200" b="1">
                <a:solidFill>
                  <a:srgbClr val="E8C46A"/>
                </a:solidFill>
                <a:latin typeface="Calibri"/>
              </a:rPr>
              <a:t>Gross profit</a:t>
            </a:r>
          </a:p>
        </p:txBody>
      </p:sp>
      <p:sp>
        <p:nvSpPr>
          <p:cNvPr id="80" name="Rounded Rectangle 79"/>
          <p:cNvSpPr/>
          <p:nvPr/>
        </p:nvSpPr>
        <p:spPr>
          <a:xfrm>
            <a:off x="3017520" y="4956048"/>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TextBox 80"/>
          <p:cNvSpPr txBox="1"/>
          <p:nvPr/>
        </p:nvSpPr>
        <p:spPr>
          <a:xfrm>
            <a:off x="3154680" y="5038344"/>
            <a:ext cx="1417320" cy="292608"/>
          </a:xfrm>
          <a:prstGeom prst="rect">
            <a:avLst/>
          </a:prstGeom>
          <a:noFill/>
        </p:spPr>
        <p:txBody>
          <a:bodyPr wrap="square" lIns="0" rIns="0" tIns="0" bIns="0">
            <a:spAutoFit/>
          </a:bodyPr>
          <a:lstStyle/>
          <a:p>
            <a:pPr algn="r"/>
            <a:r>
              <a:rPr sz="1200" b="1">
                <a:solidFill>
                  <a:srgbClr val="E8C46A"/>
                </a:solidFill>
                <a:latin typeface="Calibri"/>
              </a:rPr>
              <a:t>$58K</a:t>
            </a:r>
          </a:p>
        </p:txBody>
      </p:sp>
      <p:sp>
        <p:nvSpPr>
          <p:cNvPr id="82" name="Rounded Rectangle 81"/>
          <p:cNvSpPr/>
          <p:nvPr/>
        </p:nvSpPr>
        <p:spPr>
          <a:xfrm>
            <a:off x="4709160" y="4956048"/>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TextBox 82"/>
          <p:cNvSpPr txBox="1"/>
          <p:nvPr/>
        </p:nvSpPr>
        <p:spPr>
          <a:xfrm>
            <a:off x="4846320" y="5038344"/>
            <a:ext cx="1417320" cy="292608"/>
          </a:xfrm>
          <a:prstGeom prst="rect">
            <a:avLst/>
          </a:prstGeom>
          <a:noFill/>
        </p:spPr>
        <p:txBody>
          <a:bodyPr wrap="square" lIns="0" rIns="0" tIns="0" bIns="0">
            <a:spAutoFit/>
          </a:bodyPr>
          <a:lstStyle/>
          <a:p>
            <a:pPr algn="r"/>
            <a:r>
              <a:rPr sz="1200" b="1">
                <a:solidFill>
                  <a:srgbClr val="E8C46A"/>
                </a:solidFill>
                <a:latin typeface="Calibri"/>
              </a:rPr>
              <a:t>$390K</a:t>
            </a:r>
          </a:p>
        </p:txBody>
      </p:sp>
      <p:sp>
        <p:nvSpPr>
          <p:cNvPr id="84" name="Rounded Rectangle 83"/>
          <p:cNvSpPr/>
          <p:nvPr/>
        </p:nvSpPr>
        <p:spPr>
          <a:xfrm>
            <a:off x="6400800" y="4956048"/>
            <a:ext cx="16916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TextBox 84"/>
          <p:cNvSpPr txBox="1"/>
          <p:nvPr/>
        </p:nvSpPr>
        <p:spPr>
          <a:xfrm>
            <a:off x="6537960" y="5038344"/>
            <a:ext cx="1417320" cy="292608"/>
          </a:xfrm>
          <a:prstGeom prst="rect">
            <a:avLst/>
          </a:prstGeom>
          <a:noFill/>
        </p:spPr>
        <p:txBody>
          <a:bodyPr wrap="square" lIns="0" rIns="0" tIns="0" bIns="0">
            <a:spAutoFit/>
          </a:bodyPr>
          <a:lstStyle/>
          <a:p>
            <a:pPr algn="r"/>
            <a:r>
              <a:rPr sz="1200" b="1">
                <a:solidFill>
                  <a:srgbClr val="E8C46A"/>
                </a:solidFill>
                <a:latin typeface="Calibri"/>
              </a:rPr>
              <a:t>$1.64M</a:t>
            </a:r>
          </a:p>
        </p:txBody>
      </p:sp>
      <p:sp>
        <p:nvSpPr>
          <p:cNvPr id="86" name="Rounded Rectangle 85"/>
          <p:cNvSpPr/>
          <p:nvPr/>
        </p:nvSpPr>
        <p:spPr>
          <a:xfrm>
            <a:off x="548640" y="5303520"/>
            <a:ext cx="24688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TextBox 86"/>
          <p:cNvSpPr txBox="1"/>
          <p:nvPr/>
        </p:nvSpPr>
        <p:spPr>
          <a:xfrm>
            <a:off x="685800" y="5385816"/>
            <a:ext cx="2194560" cy="292608"/>
          </a:xfrm>
          <a:prstGeom prst="rect">
            <a:avLst/>
          </a:prstGeom>
          <a:noFill/>
        </p:spPr>
        <p:txBody>
          <a:bodyPr wrap="square" lIns="0" rIns="0" tIns="0" bIns="0">
            <a:spAutoFit/>
          </a:bodyPr>
          <a:lstStyle/>
          <a:p>
            <a:pPr algn="l"/>
            <a:r>
              <a:rPr sz="1200" b="0">
                <a:solidFill>
                  <a:srgbClr val="F5F1E8"/>
                </a:solidFill>
                <a:latin typeface="Calibri"/>
              </a:rPr>
              <a:t>Net new ARR retention</a:t>
            </a:r>
          </a:p>
        </p:txBody>
      </p:sp>
      <p:sp>
        <p:nvSpPr>
          <p:cNvPr id="88" name="Rounded Rectangle 87"/>
          <p:cNvSpPr/>
          <p:nvPr/>
        </p:nvSpPr>
        <p:spPr>
          <a:xfrm>
            <a:off x="3017520" y="5303520"/>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TextBox 88"/>
          <p:cNvSpPr txBox="1"/>
          <p:nvPr/>
        </p:nvSpPr>
        <p:spPr>
          <a:xfrm>
            <a:off x="3154680" y="5385816"/>
            <a:ext cx="1417320" cy="292608"/>
          </a:xfrm>
          <a:prstGeom prst="rect">
            <a:avLst/>
          </a:prstGeom>
          <a:noFill/>
        </p:spPr>
        <p:txBody>
          <a:bodyPr wrap="square" lIns="0" rIns="0" tIns="0" bIns="0">
            <a:spAutoFit/>
          </a:bodyPr>
          <a:lstStyle/>
          <a:p>
            <a:pPr algn="r"/>
            <a:r>
              <a:rPr sz="1200" b="0">
                <a:solidFill>
                  <a:srgbClr val="F5F1E8"/>
                </a:solidFill>
                <a:latin typeface="Calibri"/>
              </a:rPr>
              <a:t>n/a</a:t>
            </a:r>
          </a:p>
        </p:txBody>
      </p:sp>
      <p:sp>
        <p:nvSpPr>
          <p:cNvPr id="90" name="Rounded Rectangle 89"/>
          <p:cNvSpPr/>
          <p:nvPr/>
        </p:nvSpPr>
        <p:spPr>
          <a:xfrm>
            <a:off x="4709160" y="5303520"/>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TextBox 90"/>
          <p:cNvSpPr txBox="1"/>
          <p:nvPr/>
        </p:nvSpPr>
        <p:spPr>
          <a:xfrm>
            <a:off x="4846320" y="5385816"/>
            <a:ext cx="1417320" cy="292608"/>
          </a:xfrm>
          <a:prstGeom prst="rect">
            <a:avLst/>
          </a:prstGeom>
          <a:noFill/>
        </p:spPr>
        <p:txBody>
          <a:bodyPr wrap="square" lIns="0" rIns="0" tIns="0" bIns="0">
            <a:spAutoFit/>
          </a:bodyPr>
          <a:lstStyle/>
          <a:p>
            <a:pPr algn="r"/>
            <a:r>
              <a:rPr sz="1200" b="0">
                <a:solidFill>
                  <a:srgbClr val="F5F1E8"/>
                </a:solidFill>
                <a:latin typeface="Calibri"/>
              </a:rPr>
              <a:t>112%</a:t>
            </a:r>
          </a:p>
        </p:txBody>
      </p:sp>
      <p:sp>
        <p:nvSpPr>
          <p:cNvPr id="92" name="Rounded Rectangle 91"/>
          <p:cNvSpPr/>
          <p:nvPr/>
        </p:nvSpPr>
        <p:spPr>
          <a:xfrm>
            <a:off x="6400800" y="5303520"/>
            <a:ext cx="16916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3" name="TextBox 92"/>
          <p:cNvSpPr txBox="1"/>
          <p:nvPr/>
        </p:nvSpPr>
        <p:spPr>
          <a:xfrm>
            <a:off x="6537960" y="5385816"/>
            <a:ext cx="1417320" cy="292608"/>
          </a:xfrm>
          <a:prstGeom prst="rect">
            <a:avLst/>
          </a:prstGeom>
          <a:noFill/>
        </p:spPr>
        <p:txBody>
          <a:bodyPr wrap="square" lIns="0" rIns="0" tIns="0" bIns="0">
            <a:spAutoFit/>
          </a:bodyPr>
          <a:lstStyle/>
          <a:p>
            <a:pPr algn="r"/>
            <a:r>
              <a:rPr sz="1200" b="0">
                <a:solidFill>
                  <a:srgbClr val="F5F1E8"/>
                </a:solidFill>
                <a:latin typeface="Calibri"/>
              </a:rPr>
              <a:t>118%</a:t>
            </a:r>
          </a:p>
        </p:txBody>
      </p:sp>
      <p:sp>
        <p:nvSpPr>
          <p:cNvPr id="94" name="Rounded Rectangle 93"/>
          <p:cNvSpPr/>
          <p:nvPr/>
        </p:nvSpPr>
        <p:spPr>
          <a:xfrm>
            <a:off x="548640" y="5650992"/>
            <a:ext cx="24688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TextBox 94"/>
          <p:cNvSpPr txBox="1"/>
          <p:nvPr/>
        </p:nvSpPr>
        <p:spPr>
          <a:xfrm>
            <a:off x="685800" y="5733288"/>
            <a:ext cx="2194560" cy="292608"/>
          </a:xfrm>
          <a:prstGeom prst="rect">
            <a:avLst/>
          </a:prstGeom>
          <a:noFill/>
        </p:spPr>
        <p:txBody>
          <a:bodyPr wrap="square" lIns="0" rIns="0" tIns="0" bIns="0">
            <a:spAutoFit/>
          </a:bodyPr>
          <a:lstStyle/>
          <a:p>
            <a:pPr algn="l"/>
            <a:r>
              <a:rPr sz="1200" b="0">
                <a:solidFill>
                  <a:srgbClr val="F5F1E8"/>
                </a:solidFill>
                <a:latin typeface="Calibri"/>
              </a:rPr>
              <a:t>Logo churn (annual)</a:t>
            </a:r>
          </a:p>
        </p:txBody>
      </p:sp>
      <p:sp>
        <p:nvSpPr>
          <p:cNvPr id="96" name="Rounded Rectangle 95"/>
          <p:cNvSpPr/>
          <p:nvPr/>
        </p:nvSpPr>
        <p:spPr>
          <a:xfrm>
            <a:off x="3017520" y="565099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7" name="TextBox 96"/>
          <p:cNvSpPr txBox="1"/>
          <p:nvPr/>
        </p:nvSpPr>
        <p:spPr>
          <a:xfrm>
            <a:off x="3154680" y="5733288"/>
            <a:ext cx="1417320" cy="292608"/>
          </a:xfrm>
          <a:prstGeom prst="rect">
            <a:avLst/>
          </a:prstGeom>
          <a:noFill/>
        </p:spPr>
        <p:txBody>
          <a:bodyPr wrap="square" lIns="0" rIns="0" tIns="0" bIns="0">
            <a:spAutoFit/>
          </a:bodyPr>
          <a:lstStyle/>
          <a:p>
            <a:pPr algn="r"/>
            <a:r>
              <a:rPr sz="1200" b="0">
                <a:solidFill>
                  <a:srgbClr val="F5F1E8"/>
                </a:solidFill>
                <a:latin typeface="Calibri"/>
              </a:rPr>
              <a:t>≤12%</a:t>
            </a:r>
          </a:p>
        </p:txBody>
      </p:sp>
      <p:sp>
        <p:nvSpPr>
          <p:cNvPr id="98" name="Rounded Rectangle 97"/>
          <p:cNvSpPr/>
          <p:nvPr/>
        </p:nvSpPr>
        <p:spPr>
          <a:xfrm>
            <a:off x="4709160" y="565099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9" name="TextBox 98"/>
          <p:cNvSpPr txBox="1"/>
          <p:nvPr/>
        </p:nvSpPr>
        <p:spPr>
          <a:xfrm>
            <a:off x="4846320" y="5733288"/>
            <a:ext cx="1417320" cy="292608"/>
          </a:xfrm>
          <a:prstGeom prst="rect">
            <a:avLst/>
          </a:prstGeom>
          <a:noFill/>
        </p:spPr>
        <p:txBody>
          <a:bodyPr wrap="square" lIns="0" rIns="0" tIns="0" bIns="0">
            <a:spAutoFit/>
          </a:bodyPr>
          <a:lstStyle/>
          <a:p>
            <a:pPr algn="r"/>
            <a:r>
              <a:rPr sz="1200" b="0">
                <a:solidFill>
                  <a:srgbClr val="F5F1E8"/>
                </a:solidFill>
                <a:latin typeface="Calibri"/>
              </a:rPr>
              <a:t>≤10%</a:t>
            </a:r>
          </a:p>
        </p:txBody>
      </p:sp>
      <p:sp>
        <p:nvSpPr>
          <p:cNvPr id="100" name="Rounded Rectangle 99"/>
          <p:cNvSpPr/>
          <p:nvPr/>
        </p:nvSpPr>
        <p:spPr>
          <a:xfrm>
            <a:off x="6400800" y="5650992"/>
            <a:ext cx="16916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1" name="TextBox 100"/>
          <p:cNvSpPr txBox="1"/>
          <p:nvPr/>
        </p:nvSpPr>
        <p:spPr>
          <a:xfrm>
            <a:off x="6537960" y="5733288"/>
            <a:ext cx="1417320" cy="292608"/>
          </a:xfrm>
          <a:prstGeom prst="rect">
            <a:avLst/>
          </a:prstGeom>
          <a:noFill/>
        </p:spPr>
        <p:txBody>
          <a:bodyPr wrap="square" lIns="0" rIns="0" tIns="0" bIns="0">
            <a:spAutoFit/>
          </a:bodyPr>
          <a:lstStyle/>
          <a:p>
            <a:pPr algn="r"/>
            <a:r>
              <a:rPr sz="1200" b="0">
                <a:solidFill>
                  <a:srgbClr val="F5F1E8"/>
                </a:solidFill>
                <a:latin typeface="Calibri"/>
              </a:rPr>
              <a:t>≤8%</a:t>
            </a:r>
          </a:p>
        </p:txBody>
      </p:sp>
      <p:sp>
        <p:nvSpPr>
          <p:cNvPr id="102" name="Rounded Rectangle 101"/>
          <p:cNvSpPr/>
          <p:nvPr/>
        </p:nvSpPr>
        <p:spPr>
          <a:xfrm>
            <a:off x="8321040" y="1828800"/>
            <a:ext cx="3322320" cy="265176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3" name="TextBox 102"/>
          <p:cNvSpPr txBox="1"/>
          <p:nvPr/>
        </p:nvSpPr>
        <p:spPr>
          <a:xfrm>
            <a:off x="8549640" y="1993392"/>
            <a:ext cx="2865120" cy="365760"/>
          </a:xfrm>
          <a:prstGeom prst="rect">
            <a:avLst/>
          </a:prstGeom>
          <a:noFill/>
        </p:spPr>
        <p:txBody>
          <a:bodyPr wrap="square" lIns="0" rIns="0" tIns="0" bIns="0">
            <a:spAutoFit/>
          </a:bodyPr>
          <a:lstStyle/>
          <a:p>
            <a:pPr algn="l"/>
            <a:r>
              <a:rPr sz="1200" b="1">
                <a:solidFill>
                  <a:srgbClr val="E8C46A"/>
                </a:solidFill>
                <a:latin typeface="Calibri"/>
              </a:rPr>
              <a:t>REVENUE DRIVERS</a:t>
            </a:r>
          </a:p>
        </p:txBody>
      </p:sp>
      <p:sp>
        <p:nvSpPr>
          <p:cNvPr id="104" name="TextBox 103"/>
          <p:cNvSpPr txBox="1"/>
          <p:nvPr/>
        </p:nvSpPr>
        <p:spPr>
          <a:xfrm>
            <a:off x="8549640" y="2423160"/>
            <a:ext cx="2865120" cy="1920240"/>
          </a:xfrm>
          <a:prstGeom prst="rect">
            <a:avLst/>
          </a:prstGeom>
          <a:noFill/>
        </p:spPr>
        <p:txBody>
          <a:bodyPr wrap="square" lIns="0" rIns="0" tIns="0" bIns="0">
            <a:spAutoFit/>
          </a:bodyPr>
          <a:lstStyle/>
          <a:p>
            <a:pPr algn="l"/>
            <a:r>
              <a:rPr sz="1200" b="0">
                <a:solidFill>
                  <a:srgbClr val="F5F1E8"/>
                </a:solidFill>
                <a:latin typeface="Calibri"/>
              </a:rPr>
              <a:t>• SaaS: farm count × blended ARPA</a:t>
            </a:r>
          </a:p>
          <a:p>
            <a:pPr algn="l"/>
            <a:r>
              <a:rPr sz="1200" b="0">
                <a:solidFill>
                  <a:srgbClr val="F5F1E8"/>
                </a:solidFill>
                <a:latin typeface="Calibri"/>
              </a:rPr>
              <a:t>  (mix shift Basic → Pro → Enterprise lifts ARPA Y1→Y3)</a:t>
            </a:r>
          </a:p>
          <a:p>
            <a:pPr algn="l"/>
            <a:r>
              <a:rPr sz="1200" b="0">
                <a:solidFill>
                  <a:srgbClr val="F5F1E8"/>
                </a:solidFill>
                <a:latin typeface="Calibri"/>
              </a:rPr>
              <a:t>• Marketplace: GMV × 2% take rate</a:t>
            </a:r>
          </a:p>
          <a:p>
            <a:pPr algn="l"/>
            <a:r>
              <a:rPr sz="1200" b="0">
                <a:solidFill>
                  <a:srgbClr val="F5F1E8"/>
                </a:solidFill>
                <a:latin typeface="Calibri"/>
              </a:rPr>
              <a:t>  (anchored by 1 buyer Y1, 5+ buyers Y3)</a:t>
            </a:r>
          </a:p>
          <a:p>
            <a:pPr algn="l"/>
            <a:r>
              <a:rPr sz="1200" b="0">
                <a:solidFill>
                  <a:srgbClr val="F5F1E8"/>
                </a:solidFill>
                <a:latin typeface="Calibri"/>
              </a:rPr>
              <a:t>• Enterprise: 0 → 1 → 4 paid data contracts</a:t>
            </a:r>
          </a:p>
          <a:p>
            <a:pPr algn="l"/>
            <a:r>
              <a:rPr sz="1200" b="0">
                <a:solidFill>
                  <a:srgbClr val="F5F1E8"/>
                </a:solidFill>
                <a:latin typeface="Calibri"/>
              </a:rPr>
              <a:t>  with co-ops, input suppliers, and ag lenders</a:t>
            </a:r>
          </a:p>
        </p:txBody>
      </p:sp>
      <p:sp>
        <p:nvSpPr>
          <p:cNvPr id="105" name="Rounded Rectangle 104"/>
          <p:cNvSpPr/>
          <p:nvPr/>
        </p:nvSpPr>
        <p:spPr>
          <a:xfrm>
            <a:off x="8321040" y="4645152"/>
            <a:ext cx="3322320" cy="2377440"/>
          </a:xfrm>
          <a:prstGeom prst="roundRect">
            <a:avLst>
              <a:gd name="adj" fmla="val 6000"/>
            </a:avLst>
          </a:prstGeom>
          <a:solidFill>
            <a:srgbClr val="104A28"/>
          </a:solidFill>
          <a:ln w="9525">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TextBox 105"/>
          <p:cNvSpPr txBox="1"/>
          <p:nvPr/>
        </p:nvSpPr>
        <p:spPr>
          <a:xfrm>
            <a:off x="8549640" y="4809744"/>
            <a:ext cx="2865120" cy="365760"/>
          </a:xfrm>
          <a:prstGeom prst="rect">
            <a:avLst/>
          </a:prstGeom>
          <a:noFill/>
        </p:spPr>
        <p:txBody>
          <a:bodyPr wrap="square" lIns="0" rIns="0" tIns="0" bIns="0">
            <a:spAutoFit/>
          </a:bodyPr>
          <a:lstStyle/>
          <a:p>
            <a:pPr algn="l"/>
            <a:r>
              <a:rPr sz="1200" b="1">
                <a:solidFill>
                  <a:srgbClr val="E8C46A"/>
                </a:solidFill>
                <a:latin typeface="Calibri"/>
              </a:rPr>
              <a:t>GROSS MARGIN ASSUMPTIONS</a:t>
            </a:r>
          </a:p>
        </p:txBody>
      </p:sp>
      <p:sp>
        <p:nvSpPr>
          <p:cNvPr id="107" name="TextBox 106"/>
          <p:cNvSpPr txBox="1"/>
          <p:nvPr/>
        </p:nvSpPr>
        <p:spPr>
          <a:xfrm>
            <a:off x="8549640" y="5239512"/>
            <a:ext cx="2865120" cy="1645920"/>
          </a:xfrm>
          <a:prstGeom prst="rect">
            <a:avLst/>
          </a:prstGeom>
          <a:noFill/>
        </p:spPr>
        <p:txBody>
          <a:bodyPr wrap="square" lIns="0" rIns="0" tIns="0" bIns="0">
            <a:spAutoFit/>
          </a:bodyPr>
          <a:lstStyle/>
          <a:p>
            <a:pPr algn="l"/>
            <a:r>
              <a:rPr sz="1200" b="0">
                <a:solidFill>
                  <a:srgbClr val="F5F1E8"/>
                </a:solidFill>
                <a:latin typeface="Calibri"/>
              </a:rPr>
              <a:t>• SaaS GM 85% → 88%</a:t>
            </a:r>
          </a:p>
          <a:p>
            <a:pPr algn="l"/>
            <a:r>
              <a:rPr sz="1200" b="0">
                <a:solidFill>
                  <a:srgbClr val="F5F1E8"/>
                </a:solidFill>
                <a:latin typeface="Calibri"/>
              </a:rPr>
              <a:t>  (hosting, AI inference, processing)</a:t>
            </a:r>
          </a:p>
          <a:p>
            <a:pPr algn="l"/>
            <a:r>
              <a:rPr sz="1200" b="0">
                <a:solidFill>
                  <a:srgbClr val="F5F1E8"/>
                </a:solidFill>
                <a:latin typeface="Calibri"/>
              </a:rPr>
              <a:t>• Marketplace GM 55% → 70%</a:t>
            </a:r>
          </a:p>
          <a:p>
            <a:pPr algn="l"/>
            <a:r>
              <a:rPr sz="1200" b="0">
                <a:solidFill>
                  <a:srgbClr val="F5F1E8"/>
                </a:solidFill>
                <a:latin typeface="Calibri"/>
              </a:rPr>
              <a:t>  (logistics, fraud, buyer ops)</a:t>
            </a:r>
          </a:p>
          <a:p>
            <a:pPr algn="l"/>
            <a:r>
              <a:rPr sz="1200" b="0">
                <a:solidFill>
                  <a:srgbClr val="F5F1E8"/>
                </a:solidFill>
                <a:latin typeface="Calibri"/>
              </a:rPr>
              <a:t>• Blended GM 72% → 82% as SaaS</a:t>
            </a:r>
          </a:p>
          <a:p>
            <a:pPr algn="l"/>
            <a:r>
              <a:rPr sz="1200" b="0">
                <a:solidFill>
                  <a:srgbClr val="F5F1E8"/>
                </a:solidFill>
                <a:latin typeface="Calibri"/>
              </a:rPr>
              <a:t>  mix and automation compound</a:t>
            </a:r>
          </a:p>
        </p:txBody>
      </p:sp>
      <p:sp>
        <p:nvSpPr>
          <p:cNvPr id="108" name="TextBox 107"/>
          <p:cNvSpPr txBox="1"/>
          <p:nvPr/>
        </p:nvSpPr>
        <p:spPr>
          <a:xfrm>
            <a:off x="548640" y="6446520"/>
            <a:ext cx="11430000" cy="365760"/>
          </a:xfrm>
          <a:prstGeom prst="rect">
            <a:avLst/>
          </a:prstGeom>
          <a:noFill/>
        </p:spPr>
        <p:txBody>
          <a:bodyPr wrap="square" lIns="0" rIns="0" tIns="0" bIns="0">
            <a:spAutoFit/>
          </a:bodyPr>
          <a:lstStyle/>
          <a:p>
            <a:pPr algn="l"/>
            <a:r>
              <a:rPr sz="1000" b="0">
                <a:solidFill>
                  <a:srgbClr val="C9D6CC"/>
                </a:solidFill>
                <a:latin typeface="Calibri"/>
              </a:rPr>
              <a:t>Base case from the editable 5Y Trajectory model (xlsx). Y1 is the master driver; Y2–Y3 cascade off Y1 farm count, ARPA mix shift, and buyer roster.</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411480"/>
            <a:ext cx="11430000" cy="365760"/>
          </a:xfrm>
          <a:prstGeom prst="rect">
            <a:avLst/>
          </a:prstGeom>
          <a:noFill/>
        </p:spPr>
        <p:txBody>
          <a:bodyPr wrap="square" lIns="0" rIns="0" tIns="0" bIns="0">
            <a:spAutoFit/>
          </a:bodyPr>
          <a:lstStyle/>
          <a:p>
            <a:pPr algn="l"/>
            <a:r>
              <a:rPr sz="1200" b="1">
                <a:solidFill>
                  <a:srgbClr val="E8C46A"/>
                </a:solidFill>
                <a:latin typeface="Calibri"/>
              </a:rPr>
              <a:t>SENSITIVITY ANALYSIS</a:t>
            </a:r>
          </a:p>
        </p:txBody>
      </p:sp>
      <p:sp>
        <p:nvSpPr>
          <p:cNvPr id="5" name="TextBox 4"/>
          <p:cNvSpPr txBox="1"/>
          <p:nvPr/>
        </p:nvSpPr>
        <p:spPr>
          <a:xfrm>
            <a:off x="548640" y="777240"/>
            <a:ext cx="11430000" cy="822960"/>
          </a:xfrm>
          <a:prstGeom prst="rect">
            <a:avLst/>
          </a:prstGeom>
          <a:noFill/>
        </p:spPr>
        <p:txBody>
          <a:bodyPr wrap="square" lIns="0" rIns="0" tIns="0" bIns="0">
            <a:spAutoFit/>
          </a:bodyPr>
          <a:lstStyle/>
          <a:p>
            <a:pPr algn="l"/>
            <a:r>
              <a:rPr sz="3200" b="1">
                <a:solidFill>
                  <a:srgbClr val="FFFFFF"/>
                </a:solidFill>
                <a:latin typeface="Calibri"/>
              </a:rPr>
              <a:t>Bear / Base / Bull on revenue drivers and gross margin.</a:t>
            </a:r>
          </a:p>
        </p:txBody>
      </p:sp>
      <p:sp>
        <p:nvSpPr>
          <p:cNvPr id="6" name="TextBox 5"/>
          <p:cNvSpPr txBox="1"/>
          <p:nvPr/>
        </p:nvSpPr>
        <p:spPr>
          <a:xfrm>
            <a:off x="548640" y="1828800"/>
            <a:ext cx="5760720" cy="365760"/>
          </a:xfrm>
          <a:prstGeom prst="rect">
            <a:avLst/>
          </a:prstGeom>
          <a:noFill/>
        </p:spPr>
        <p:txBody>
          <a:bodyPr wrap="square" lIns="0" rIns="0" tIns="0" bIns="0">
            <a:spAutoFit/>
          </a:bodyPr>
          <a:lstStyle/>
          <a:p>
            <a:pPr algn="l"/>
            <a:r>
              <a:rPr sz="1200" b="1">
                <a:solidFill>
                  <a:srgbClr val="E8C46A"/>
                </a:solidFill>
                <a:latin typeface="Calibri"/>
              </a:rPr>
              <a:t>REVENUE SENSITIVITY — YEAR 3 OUTCOMES</a:t>
            </a:r>
          </a:p>
        </p:txBody>
      </p:sp>
      <p:sp>
        <p:nvSpPr>
          <p:cNvPr id="7" name="Rounded Rectangle 6"/>
          <p:cNvSpPr/>
          <p:nvPr/>
        </p:nvSpPr>
        <p:spPr>
          <a:xfrm>
            <a:off x="548640" y="2240280"/>
            <a:ext cx="201168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85800" y="2304288"/>
            <a:ext cx="1737360" cy="274320"/>
          </a:xfrm>
          <a:prstGeom prst="rect">
            <a:avLst/>
          </a:prstGeom>
          <a:noFill/>
        </p:spPr>
        <p:txBody>
          <a:bodyPr wrap="square" lIns="0" rIns="0" tIns="0" bIns="0">
            <a:spAutoFit/>
          </a:bodyPr>
          <a:lstStyle/>
          <a:p>
            <a:pPr algn="l"/>
            <a:r>
              <a:rPr sz="1100" b="1">
                <a:solidFill>
                  <a:srgbClr val="0B3D1F"/>
                </a:solidFill>
                <a:latin typeface="Calibri"/>
              </a:rPr>
              <a:t>Driver</a:t>
            </a:r>
          </a:p>
        </p:txBody>
      </p:sp>
      <p:sp>
        <p:nvSpPr>
          <p:cNvPr id="9" name="Rounded Rectangle 8"/>
          <p:cNvSpPr/>
          <p:nvPr/>
        </p:nvSpPr>
        <p:spPr>
          <a:xfrm>
            <a:off x="2560320" y="2240280"/>
            <a:ext cx="12344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697480" y="2304288"/>
            <a:ext cx="960120" cy="274320"/>
          </a:xfrm>
          <a:prstGeom prst="rect">
            <a:avLst/>
          </a:prstGeom>
          <a:noFill/>
        </p:spPr>
        <p:txBody>
          <a:bodyPr wrap="square" lIns="0" rIns="0" tIns="0" bIns="0">
            <a:spAutoFit/>
          </a:bodyPr>
          <a:lstStyle/>
          <a:p>
            <a:pPr algn="ctr"/>
            <a:r>
              <a:rPr sz="1100" b="1">
                <a:solidFill>
                  <a:srgbClr val="0B3D1F"/>
                </a:solidFill>
                <a:latin typeface="Calibri"/>
              </a:rPr>
              <a:t>BEAR (−30%)</a:t>
            </a:r>
          </a:p>
        </p:txBody>
      </p:sp>
      <p:sp>
        <p:nvSpPr>
          <p:cNvPr id="11" name="Rounded Rectangle 10"/>
          <p:cNvSpPr/>
          <p:nvPr/>
        </p:nvSpPr>
        <p:spPr>
          <a:xfrm>
            <a:off x="3794760" y="2240280"/>
            <a:ext cx="12344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931920" y="2304288"/>
            <a:ext cx="960120" cy="274320"/>
          </a:xfrm>
          <a:prstGeom prst="rect">
            <a:avLst/>
          </a:prstGeom>
          <a:noFill/>
        </p:spPr>
        <p:txBody>
          <a:bodyPr wrap="square" lIns="0" rIns="0" tIns="0" bIns="0">
            <a:spAutoFit/>
          </a:bodyPr>
          <a:lstStyle/>
          <a:p>
            <a:pPr algn="ctr"/>
            <a:r>
              <a:rPr sz="1100" b="1">
                <a:solidFill>
                  <a:srgbClr val="0B3D1F"/>
                </a:solidFill>
                <a:latin typeface="Calibri"/>
              </a:rPr>
              <a:t>BASE</a:t>
            </a:r>
          </a:p>
        </p:txBody>
      </p:sp>
      <p:sp>
        <p:nvSpPr>
          <p:cNvPr id="13" name="Rounded Rectangle 12"/>
          <p:cNvSpPr/>
          <p:nvPr/>
        </p:nvSpPr>
        <p:spPr>
          <a:xfrm>
            <a:off x="5029200" y="2240280"/>
            <a:ext cx="12344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166360" y="2304288"/>
            <a:ext cx="960120" cy="274320"/>
          </a:xfrm>
          <a:prstGeom prst="rect">
            <a:avLst/>
          </a:prstGeom>
          <a:noFill/>
        </p:spPr>
        <p:txBody>
          <a:bodyPr wrap="square" lIns="0" rIns="0" tIns="0" bIns="0">
            <a:spAutoFit/>
          </a:bodyPr>
          <a:lstStyle/>
          <a:p>
            <a:pPr algn="ctr"/>
            <a:r>
              <a:rPr sz="1100" b="1">
                <a:solidFill>
                  <a:srgbClr val="0B3D1F"/>
                </a:solidFill>
                <a:latin typeface="Calibri"/>
              </a:rPr>
              <a:t>BULL (+25%)</a:t>
            </a:r>
          </a:p>
        </p:txBody>
      </p:sp>
      <p:sp>
        <p:nvSpPr>
          <p:cNvPr id="15" name="Rounded Rectangle 14"/>
          <p:cNvSpPr/>
          <p:nvPr/>
        </p:nvSpPr>
        <p:spPr>
          <a:xfrm>
            <a:off x="548640" y="2587752"/>
            <a:ext cx="20116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8368" y="2651760"/>
            <a:ext cx="1792224" cy="274320"/>
          </a:xfrm>
          <a:prstGeom prst="rect">
            <a:avLst/>
          </a:prstGeom>
          <a:noFill/>
        </p:spPr>
        <p:txBody>
          <a:bodyPr wrap="square" lIns="0" rIns="0" tIns="0" bIns="0">
            <a:spAutoFit/>
          </a:bodyPr>
          <a:lstStyle/>
          <a:p>
            <a:pPr algn="l"/>
            <a:r>
              <a:rPr sz="1100" b="0">
                <a:solidFill>
                  <a:srgbClr val="F5F1E8"/>
                </a:solidFill>
                <a:latin typeface="Calibri"/>
              </a:rPr>
              <a:t>Paying farms (EOY)</a:t>
            </a:r>
          </a:p>
        </p:txBody>
      </p:sp>
      <p:sp>
        <p:nvSpPr>
          <p:cNvPr id="17" name="Rounded Rectangle 16"/>
          <p:cNvSpPr/>
          <p:nvPr/>
        </p:nvSpPr>
        <p:spPr>
          <a:xfrm>
            <a:off x="2560320" y="2587752"/>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670048" y="2651760"/>
            <a:ext cx="1014984" cy="274320"/>
          </a:xfrm>
          <a:prstGeom prst="rect">
            <a:avLst/>
          </a:prstGeom>
          <a:noFill/>
        </p:spPr>
        <p:txBody>
          <a:bodyPr wrap="square" lIns="0" rIns="0" tIns="0" bIns="0">
            <a:spAutoFit/>
          </a:bodyPr>
          <a:lstStyle/>
          <a:p>
            <a:pPr algn="r"/>
            <a:r>
              <a:rPr sz="1100" b="0">
                <a:solidFill>
                  <a:srgbClr val="F5F1E8"/>
                </a:solidFill>
                <a:latin typeface="Calibri"/>
              </a:rPr>
              <a:t>2,450</a:t>
            </a:r>
          </a:p>
        </p:txBody>
      </p:sp>
      <p:sp>
        <p:nvSpPr>
          <p:cNvPr id="19" name="Rounded Rectangle 18"/>
          <p:cNvSpPr/>
          <p:nvPr/>
        </p:nvSpPr>
        <p:spPr>
          <a:xfrm>
            <a:off x="3794760" y="2587752"/>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3904488" y="2651760"/>
            <a:ext cx="1014984" cy="274320"/>
          </a:xfrm>
          <a:prstGeom prst="rect">
            <a:avLst/>
          </a:prstGeom>
          <a:noFill/>
        </p:spPr>
        <p:txBody>
          <a:bodyPr wrap="square" lIns="0" rIns="0" tIns="0" bIns="0">
            <a:spAutoFit/>
          </a:bodyPr>
          <a:lstStyle/>
          <a:p>
            <a:pPr algn="r"/>
            <a:r>
              <a:rPr sz="1100" b="0">
                <a:solidFill>
                  <a:srgbClr val="F5F1E8"/>
                </a:solidFill>
                <a:latin typeface="Calibri"/>
              </a:rPr>
              <a:t>3,500</a:t>
            </a:r>
          </a:p>
        </p:txBody>
      </p:sp>
      <p:sp>
        <p:nvSpPr>
          <p:cNvPr id="21" name="Rounded Rectangle 20"/>
          <p:cNvSpPr/>
          <p:nvPr/>
        </p:nvSpPr>
        <p:spPr>
          <a:xfrm>
            <a:off x="5029200" y="2587752"/>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138928" y="2651760"/>
            <a:ext cx="1014984" cy="274320"/>
          </a:xfrm>
          <a:prstGeom prst="rect">
            <a:avLst/>
          </a:prstGeom>
          <a:noFill/>
        </p:spPr>
        <p:txBody>
          <a:bodyPr wrap="square" lIns="0" rIns="0" tIns="0" bIns="0">
            <a:spAutoFit/>
          </a:bodyPr>
          <a:lstStyle/>
          <a:p>
            <a:pPr algn="r"/>
            <a:r>
              <a:rPr sz="1100" b="0">
                <a:solidFill>
                  <a:srgbClr val="F5F1E8"/>
                </a:solidFill>
                <a:latin typeface="Calibri"/>
              </a:rPr>
              <a:t>4,375</a:t>
            </a:r>
          </a:p>
        </p:txBody>
      </p:sp>
      <p:sp>
        <p:nvSpPr>
          <p:cNvPr id="23" name="Rounded Rectangle 22"/>
          <p:cNvSpPr/>
          <p:nvPr/>
        </p:nvSpPr>
        <p:spPr>
          <a:xfrm>
            <a:off x="548640" y="2935224"/>
            <a:ext cx="20116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58368" y="2999232"/>
            <a:ext cx="1792224" cy="274320"/>
          </a:xfrm>
          <a:prstGeom prst="rect">
            <a:avLst/>
          </a:prstGeom>
          <a:noFill/>
        </p:spPr>
        <p:txBody>
          <a:bodyPr wrap="square" lIns="0" rIns="0" tIns="0" bIns="0">
            <a:spAutoFit/>
          </a:bodyPr>
          <a:lstStyle/>
          <a:p>
            <a:pPr algn="l"/>
            <a:r>
              <a:rPr sz="1100" b="0">
                <a:solidFill>
                  <a:srgbClr val="F5F1E8"/>
                </a:solidFill>
                <a:latin typeface="Calibri"/>
              </a:rPr>
              <a:t>Blended ARPA</a:t>
            </a:r>
          </a:p>
        </p:txBody>
      </p:sp>
      <p:sp>
        <p:nvSpPr>
          <p:cNvPr id="25" name="Rounded Rectangle 24"/>
          <p:cNvSpPr/>
          <p:nvPr/>
        </p:nvSpPr>
        <p:spPr>
          <a:xfrm>
            <a:off x="2560320" y="2935224"/>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2670048" y="2999232"/>
            <a:ext cx="1014984" cy="274320"/>
          </a:xfrm>
          <a:prstGeom prst="rect">
            <a:avLst/>
          </a:prstGeom>
          <a:noFill/>
        </p:spPr>
        <p:txBody>
          <a:bodyPr wrap="square" lIns="0" rIns="0" tIns="0" bIns="0">
            <a:spAutoFit/>
          </a:bodyPr>
          <a:lstStyle/>
          <a:p>
            <a:pPr algn="r"/>
            <a:r>
              <a:rPr sz="1100" b="0">
                <a:solidFill>
                  <a:srgbClr val="F5F1E8"/>
                </a:solidFill>
                <a:latin typeface="Calibri"/>
              </a:rPr>
              <a:t>$365</a:t>
            </a:r>
          </a:p>
        </p:txBody>
      </p:sp>
      <p:sp>
        <p:nvSpPr>
          <p:cNvPr id="27" name="Rounded Rectangle 26"/>
          <p:cNvSpPr/>
          <p:nvPr/>
        </p:nvSpPr>
        <p:spPr>
          <a:xfrm>
            <a:off x="3794760" y="2935224"/>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3904488" y="2999232"/>
            <a:ext cx="1014984" cy="274320"/>
          </a:xfrm>
          <a:prstGeom prst="rect">
            <a:avLst/>
          </a:prstGeom>
          <a:noFill/>
        </p:spPr>
        <p:txBody>
          <a:bodyPr wrap="square" lIns="0" rIns="0" tIns="0" bIns="0">
            <a:spAutoFit/>
          </a:bodyPr>
          <a:lstStyle/>
          <a:p>
            <a:pPr algn="r"/>
            <a:r>
              <a:rPr sz="1100" b="0">
                <a:solidFill>
                  <a:srgbClr val="F5F1E8"/>
                </a:solidFill>
                <a:latin typeface="Calibri"/>
              </a:rPr>
              <a:t>$457</a:t>
            </a:r>
          </a:p>
        </p:txBody>
      </p:sp>
      <p:sp>
        <p:nvSpPr>
          <p:cNvPr id="29" name="Rounded Rectangle 28"/>
          <p:cNvSpPr/>
          <p:nvPr/>
        </p:nvSpPr>
        <p:spPr>
          <a:xfrm>
            <a:off x="5029200" y="2935224"/>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138928" y="2999232"/>
            <a:ext cx="1014984" cy="274320"/>
          </a:xfrm>
          <a:prstGeom prst="rect">
            <a:avLst/>
          </a:prstGeom>
          <a:noFill/>
        </p:spPr>
        <p:txBody>
          <a:bodyPr wrap="square" lIns="0" rIns="0" tIns="0" bIns="0">
            <a:spAutoFit/>
          </a:bodyPr>
          <a:lstStyle/>
          <a:p>
            <a:pPr algn="r"/>
            <a:r>
              <a:rPr sz="1100" b="0">
                <a:solidFill>
                  <a:srgbClr val="F5F1E8"/>
                </a:solidFill>
                <a:latin typeface="Calibri"/>
              </a:rPr>
              <a:t>$525</a:t>
            </a:r>
          </a:p>
        </p:txBody>
      </p:sp>
      <p:sp>
        <p:nvSpPr>
          <p:cNvPr id="31" name="Rounded Rectangle 30"/>
          <p:cNvSpPr/>
          <p:nvPr/>
        </p:nvSpPr>
        <p:spPr>
          <a:xfrm>
            <a:off x="548640" y="3282696"/>
            <a:ext cx="20116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58368" y="3346704"/>
            <a:ext cx="1792224" cy="274320"/>
          </a:xfrm>
          <a:prstGeom prst="rect">
            <a:avLst/>
          </a:prstGeom>
          <a:noFill/>
        </p:spPr>
        <p:txBody>
          <a:bodyPr wrap="square" lIns="0" rIns="0" tIns="0" bIns="0">
            <a:spAutoFit/>
          </a:bodyPr>
          <a:lstStyle/>
          <a:p>
            <a:pPr algn="l"/>
            <a:r>
              <a:rPr sz="1100" b="0">
                <a:solidFill>
                  <a:srgbClr val="F5F1E8"/>
                </a:solidFill>
                <a:latin typeface="Calibri"/>
              </a:rPr>
              <a:t>SaaS ARR</a:t>
            </a:r>
          </a:p>
        </p:txBody>
      </p:sp>
      <p:sp>
        <p:nvSpPr>
          <p:cNvPr id="33" name="Rounded Rectangle 32"/>
          <p:cNvSpPr/>
          <p:nvPr/>
        </p:nvSpPr>
        <p:spPr>
          <a:xfrm>
            <a:off x="2560320" y="3282696"/>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2670048" y="3346704"/>
            <a:ext cx="1014984" cy="274320"/>
          </a:xfrm>
          <a:prstGeom prst="rect">
            <a:avLst/>
          </a:prstGeom>
          <a:noFill/>
        </p:spPr>
        <p:txBody>
          <a:bodyPr wrap="square" lIns="0" rIns="0" tIns="0" bIns="0">
            <a:spAutoFit/>
          </a:bodyPr>
          <a:lstStyle/>
          <a:p>
            <a:pPr algn="r"/>
            <a:r>
              <a:rPr sz="1100" b="0">
                <a:solidFill>
                  <a:srgbClr val="F5F1E8"/>
                </a:solidFill>
                <a:latin typeface="Calibri"/>
              </a:rPr>
              <a:t>$0.89M</a:t>
            </a:r>
          </a:p>
        </p:txBody>
      </p:sp>
      <p:sp>
        <p:nvSpPr>
          <p:cNvPr id="35" name="Rounded Rectangle 34"/>
          <p:cNvSpPr/>
          <p:nvPr/>
        </p:nvSpPr>
        <p:spPr>
          <a:xfrm>
            <a:off x="3794760" y="3282696"/>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3904488" y="3346704"/>
            <a:ext cx="1014984" cy="274320"/>
          </a:xfrm>
          <a:prstGeom prst="rect">
            <a:avLst/>
          </a:prstGeom>
          <a:noFill/>
        </p:spPr>
        <p:txBody>
          <a:bodyPr wrap="square" lIns="0" rIns="0" tIns="0" bIns="0">
            <a:spAutoFit/>
          </a:bodyPr>
          <a:lstStyle/>
          <a:p>
            <a:pPr algn="r"/>
            <a:r>
              <a:rPr sz="1100" b="0">
                <a:solidFill>
                  <a:srgbClr val="F5F1E8"/>
                </a:solidFill>
                <a:latin typeface="Calibri"/>
              </a:rPr>
              <a:t>$1.60M</a:t>
            </a:r>
          </a:p>
        </p:txBody>
      </p:sp>
      <p:sp>
        <p:nvSpPr>
          <p:cNvPr id="37" name="Rounded Rectangle 36"/>
          <p:cNvSpPr/>
          <p:nvPr/>
        </p:nvSpPr>
        <p:spPr>
          <a:xfrm>
            <a:off x="5029200" y="3282696"/>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5138928" y="3346704"/>
            <a:ext cx="1014984" cy="274320"/>
          </a:xfrm>
          <a:prstGeom prst="rect">
            <a:avLst/>
          </a:prstGeom>
          <a:noFill/>
        </p:spPr>
        <p:txBody>
          <a:bodyPr wrap="square" lIns="0" rIns="0" tIns="0" bIns="0">
            <a:spAutoFit/>
          </a:bodyPr>
          <a:lstStyle/>
          <a:p>
            <a:pPr algn="r"/>
            <a:r>
              <a:rPr sz="1100" b="0">
                <a:solidFill>
                  <a:srgbClr val="F5F1E8"/>
                </a:solidFill>
                <a:latin typeface="Calibri"/>
              </a:rPr>
              <a:t>$2.30M</a:t>
            </a:r>
          </a:p>
        </p:txBody>
      </p:sp>
      <p:sp>
        <p:nvSpPr>
          <p:cNvPr id="39" name="Rounded Rectangle 38"/>
          <p:cNvSpPr/>
          <p:nvPr/>
        </p:nvSpPr>
        <p:spPr>
          <a:xfrm>
            <a:off x="548640" y="3630168"/>
            <a:ext cx="20116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658368" y="3694176"/>
            <a:ext cx="1792224" cy="274320"/>
          </a:xfrm>
          <a:prstGeom prst="rect">
            <a:avLst/>
          </a:prstGeom>
          <a:noFill/>
        </p:spPr>
        <p:txBody>
          <a:bodyPr wrap="square" lIns="0" rIns="0" tIns="0" bIns="0">
            <a:spAutoFit/>
          </a:bodyPr>
          <a:lstStyle/>
          <a:p>
            <a:pPr algn="l"/>
            <a:r>
              <a:rPr sz="1100" b="0">
                <a:solidFill>
                  <a:srgbClr val="F5F1E8"/>
                </a:solidFill>
                <a:latin typeface="Calibri"/>
              </a:rPr>
              <a:t>Marketplace GMV</a:t>
            </a:r>
          </a:p>
        </p:txBody>
      </p:sp>
      <p:sp>
        <p:nvSpPr>
          <p:cNvPr id="41" name="Rounded Rectangle 40"/>
          <p:cNvSpPr/>
          <p:nvPr/>
        </p:nvSpPr>
        <p:spPr>
          <a:xfrm>
            <a:off x="2560320" y="3630168"/>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2670048" y="3694176"/>
            <a:ext cx="1014984" cy="274320"/>
          </a:xfrm>
          <a:prstGeom prst="rect">
            <a:avLst/>
          </a:prstGeom>
          <a:noFill/>
        </p:spPr>
        <p:txBody>
          <a:bodyPr wrap="square" lIns="0" rIns="0" tIns="0" bIns="0">
            <a:spAutoFit/>
          </a:bodyPr>
          <a:lstStyle/>
          <a:p>
            <a:pPr algn="r"/>
            <a:r>
              <a:rPr sz="1100" b="0">
                <a:solidFill>
                  <a:srgbClr val="F5F1E8"/>
                </a:solidFill>
                <a:latin typeface="Calibri"/>
              </a:rPr>
              <a:t>$7.2M</a:t>
            </a:r>
          </a:p>
        </p:txBody>
      </p:sp>
      <p:sp>
        <p:nvSpPr>
          <p:cNvPr id="43" name="Rounded Rectangle 42"/>
          <p:cNvSpPr/>
          <p:nvPr/>
        </p:nvSpPr>
        <p:spPr>
          <a:xfrm>
            <a:off x="3794760" y="3630168"/>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3904488" y="3694176"/>
            <a:ext cx="1014984" cy="274320"/>
          </a:xfrm>
          <a:prstGeom prst="rect">
            <a:avLst/>
          </a:prstGeom>
          <a:noFill/>
        </p:spPr>
        <p:txBody>
          <a:bodyPr wrap="square" lIns="0" rIns="0" tIns="0" bIns="0">
            <a:spAutoFit/>
          </a:bodyPr>
          <a:lstStyle/>
          <a:p>
            <a:pPr algn="r"/>
            <a:r>
              <a:rPr sz="1100" b="0">
                <a:solidFill>
                  <a:srgbClr val="F5F1E8"/>
                </a:solidFill>
                <a:latin typeface="Calibri"/>
              </a:rPr>
              <a:t>$12.0M</a:t>
            </a:r>
          </a:p>
        </p:txBody>
      </p:sp>
      <p:sp>
        <p:nvSpPr>
          <p:cNvPr id="45" name="Rounded Rectangle 44"/>
          <p:cNvSpPr/>
          <p:nvPr/>
        </p:nvSpPr>
        <p:spPr>
          <a:xfrm>
            <a:off x="5029200" y="3630168"/>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5138928" y="3694176"/>
            <a:ext cx="1014984" cy="274320"/>
          </a:xfrm>
          <a:prstGeom prst="rect">
            <a:avLst/>
          </a:prstGeom>
          <a:noFill/>
        </p:spPr>
        <p:txBody>
          <a:bodyPr wrap="square" lIns="0" rIns="0" tIns="0" bIns="0">
            <a:spAutoFit/>
          </a:bodyPr>
          <a:lstStyle/>
          <a:p>
            <a:pPr algn="r"/>
            <a:r>
              <a:rPr sz="1100" b="0">
                <a:solidFill>
                  <a:srgbClr val="F5F1E8"/>
                </a:solidFill>
                <a:latin typeface="Calibri"/>
              </a:rPr>
              <a:t>$16.0M</a:t>
            </a:r>
          </a:p>
        </p:txBody>
      </p:sp>
      <p:sp>
        <p:nvSpPr>
          <p:cNvPr id="47" name="Rounded Rectangle 46"/>
          <p:cNvSpPr/>
          <p:nvPr/>
        </p:nvSpPr>
        <p:spPr>
          <a:xfrm>
            <a:off x="548640" y="3977640"/>
            <a:ext cx="20116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658368" y="4041648"/>
            <a:ext cx="1792224" cy="274320"/>
          </a:xfrm>
          <a:prstGeom prst="rect">
            <a:avLst/>
          </a:prstGeom>
          <a:noFill/>
        </p:spPr>
        <p:txBody>
          <a:bodyPr wrap="square" lIns="0" rIns="0" tIns="0" bIns="0">
            <a:spAutoFit/>
          </a:bodyPr>
          <a:lstStyle/>
          <a:p>
            <a:pPr algn="l"/>
            <a:r>
              <a:rPr sz="1100" b="0">
                <a:solidFill>
                  <a:srgbClr val="F5F1E8"/>
                </a:solidFill>
                <a:latin typeface="Calibri"/>
              </a:rPr>
              <a:t>Marketplace fee (2%)</a:t>
            </a:r>
          </a:p>
        </p:txBody>
      </p:sp>
      <p:sp>
        <p:nvSpPr>
          <p:cNvPr id="49" name="Rounded Rectangle 48"/>
          <p:cNvSpPr/>
          <p:nvPr/>
        </p:nvSpPr>
        <p:spPr>
          <a:xfrm>
            <a:off x="2560320" y="3977640"/>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2670048" y="4041648"/>
            <a:ext cx="1014984" cy="274320"/>
          </a:xfrm>
          <a:prstGeom prst="rect">
            <a:avLst/>
          </a:prstGeom>
          <a:noFill/>
        </p:spPr>
        <p:txBody>
          <a:bodyPr wrap="square" lIns="0" rIns="0" tIns="0" bIns="0">
            <a:spAutoFit/>
          </a:bodyPr>
          <a:lstStyle/>
          <a:p>
            <a:pPr algn="r"/>
            <a:r>
              <a:rPr sz="1100" b="0">
                <a:solidFill>
                  <a:srgbClr val="F5F1E8"/>
                </a:solidFill>
                <a:latin typeface="Calibri"/>
              </a:rPr>
              <a:t>$144K</a:t>
            </a:r>
          </a:p>
        </p:txBody>
      </p:sp>
      <p:sp>
        <p:nvSpPr>
          <p:cNvPr id="51" name="Rounded Rectangle 50"/>
          <p:cNvSpPr/>
          <p:nvPr/>
        </p:nvSpPr>
        <p:spPr>
          <a:xfrm>
            <a:off x="3794760" y="3977640"/>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3904488" y="4041648"/>
            <a:ext cx="1014984" cy="274320"/>
          </a:xfrm>
          <a:prstGeom prst="rect">
            <a:avLst/>
          </a:prstGeom>
          <a:noFill/>
        </p:spPr>
        <p:txBody>
          <a:bodyPr wrap="square" lIns="0" rIns="0" tIns="0" bIns="0">
            <a:spAutoFit/>
          </a:bodyPr>
          <a:lstStyle/>
          <a:p>
            <a:pPr algn="r"/>
            <a:r>
              <a:rPr sz="1100" b="0">
                <a:solidFill>
                  <a:srgbClr val="F5F1E8"/>
                </a:solidFill>
                <a:latin typeface="Calibri"/>
              </a:rPr>
              <a:t>$240K</a:t>
            </a:r>
          </a:p>
        </p:txBody>
      </p:sp>
      <p:sp>
        <p:nvSpPr>
          <p:cNvPr id="53" name="Rounded Rectangle 52"/>
          <p:cNvSpPr/>
          <p:nvPr/>
        </p:nvSpPr>
        <p:spPr>
          <a:xfrm>
            <a:off x="5029200" y="3977640"/>
            <a:ext cx="12344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5138928" y="4041648"/>
            <a:ext cx="1014984" cy="274320"/>
          </a:xfrm>
          <a:prstGeom prst="rect">
            <a:avLst/>
          </a:prstGeom>
          <a:noFill/>
        </p:spPr>
        <p:txBody>
          <a:bodyPr wrap="square" lIns="0" rIns="0" tIns="0" bIns="0">
            <a:spAutoFit/>
          </a:bodyPr>
          <a:lstStyle/>
          <a:p>
            <a:pPr algn="r"/>
            <a:r>
              <a:rPr sz="1100" b="0">
                <a:solidFill>
                  <a:srgbClr val="F5F1E8"/>
                </a:solidFill>
                <a:latin typeface="Calibri"/>
              </a:rPr>
              <a:t>$320K</a:t>
            </a:r>
          </a:p>
        </p:txBody>
      </p:sp>
      <p:sp>
        <p:nvSpPr>
          <p:cNvPr id="55" name="Rounded Rectangle 54"/>
          <p:cNvSpPr/>
          <p:nvPr/>
        </p:nvSpPr>
        <p:spPr>
          <a:xfrm>
            <a:off x="548640" y="4325112"/>
            <a:ext cx="20116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658368" y="4389120"/>
            <a:ext cx="1792224" cy="274320"/>
          </a:xfrm>
          <a:prstGeom prst="rect">
            <a:avLst/>
          </a:prstGeom>
          <a:noFill/>
        </p:spPr>
        <p:txBody>
          <a:bodyPr wrap="square" lIns="0" rIns="0" tIns="0" bIns="0">
            <a:spAutoFit/>
          </a:bodyPr>
          <a:lstStyle/>
          <a:p>
            <a:pPr algn="l"/>
            <a:r>
              <a:rPr sz="1100" b="0">
                <a:solidFill>
                  <a:srgbClr val="F5F1E8"/>
                </a:solidFill>
                <a:latin typeface="Calibri"/>
              </a:rPr>
              <a:t>Enterprise / data</a:t>
            </a:r>
          </a:p>
        </p:txBody>
      </p:sp>
      <p:sp>
        <p:nvSpPr>
          <p:cNvPr id="57" name="Rounded Rectangle 56"/>
          <p:cNvSpPr/>
          <p:nvPr/>
        </p:nvSpPr>
        <p:spPr>
          <a:xfrm>
            <a:off x="2560320" y="4325112"/>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2670048" y="4389120"/>
            <a:ext cx="1014984" cy="274320"/>
          </a:xfrm>
          <a:prstGeom prst="rect">
            <a:avLst/>
          </a:prstGeom>
          <a:noFill/>
        </p:spPr>
        <p:txBody>
          <a:bodyPr wrap="square" lIns="0" rIns="0" tIns="0" bIns="0">
            <a:spAutoFit/>
          </a:bodyPr>
          <a:lstStyle/>
          <a:p>
            <a:pPr algn="r"/>
            <a:r>
              <a:rPr sz="1100" b="0">
                <a:solidFill>
                  <a:srgbClr val="F5F1E8"/>
                </a:solidFill>
                <a:latin typeface="Calibri"/>
              </a:rPr>
              <a:t>$80K</a:t>
            </a:r>
          </a:p>
        </p:txBody>
      </p:sp>
      <p:sp>
        <p:nvSpPr>
          <p:cNvPr id="59" name="Rounded Rectangle 58"/>
          <p:cNvSpPr/>
          <p:nvPr/>
        </p:nvSpPr>
        <p:spPr>
          <a:xfrm>
            <a:off x="3794760" y="4325112"/>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3904488" y="4389120"/>
            <a:ext cx="1014984" cy="274320"/>
          </a:xfrm>
          <a:prstGeom prst="rect">
            <a:avLst/>
          </a:prstGeom>
          <a:noFill/>
        </p:spPr>
        <p:txBody>
          <a:bodyPr wrap="square" lIns="0" rIns="0" tIns="0" bIns="0">
            <a:spAutoFit/>
          </a:bodyPr>
          <a:lstStyle/>
          <a:p>
            <a:pPr algn="r"/>
            <a:r>
              <a:rPr sz="1100" b="0">
                <a:solidFill>
                  <a:srgbClr val="F5F1E8"/>
                </a:solidFill>
                <a:latin typeface="Calibri"/>
              </a:rPr>
              <a:t>$160K</a:t>
            </a:r>
          </a:p>
        </p:txBody>
      </p:sp>
      <p:sp>
        <p:nvSpPr>
          <p:cNvPr id="61" name="Rounded Rectangle 60"/>
          <p:cNvSpPr/>
          <p:nvPr/>
        </p:nvSpPr>
        <p:spPr>
          <a:xfrm>
            <a:off x="5029200" y="4325112"/>
            <a:ext cx="12344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5138928" y="4389120"/>
            <a:ext cx="1014984" cy="274320"/>
          </a:xfrm>
          <a:prstGeom prst="rect">
            <a:avLst/>
          </a:prstGeom>
          <a:noFill/>
        </p:spPr>
        <p:txBody>
          <a:bodyPr wrap="square" lIns="0" rIns="0" tIns="0" bIns="0">
            <a:spAutoFit/>
          </a:bodyPr>
          <a:lstStyle/>
          <a:p>
            <a:pPr algn="r"/>
            <a:r>
              <a:rPr sz="1100" b="0">
                <a:solidFill>
                  <a:srgbClr val="F5F1E8"/>
                </a:solidFill>
                <a:latin typeface="Calibri"/>
              </a:rPr>
              <a:t>$240K</a:t>
            </a:r>
          </a:p>
        </p:txBody>
      </p:sp>
      <p:sp>
        <p:nvSpPr>
          <p:cNvPr id="63" name="Rounded Rectangle 62"/>
          <p:cNvSpPr/>
          <p:nvPr/>
        </p:nvSpPr>
        <p:spPr>
          <a:xfrm>
            <a:off x="548640" y="4672584"/>
            <a:ext cx="20116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658368" y="4736592"/>
            <a:ext cx="1792224" cy="274320"/>
          </a:xfrm>
          <a:prstGeom prst="rect">
            <a:avLst/>
          </a:prstGeom>
          <a:noFill/>
        </p:spPr>
        <p:txBody>
          <a:bodyPr wrap="square" lIns="0" rIns="0" tIns="0" bIns="0">
            <a:spAutoFit/>
          </a:bodyPr>
          <a:lstStyle/>
          <a:p>
            <a:pPr algn="l"/>
            <a:r>
              <a:rPr sz="1100" b="0">
                <a:solidFill>
                  <a:srgbClr val="F5F1E8"/>
                </a:solidFill>
                <a:latin typeface="Calibri"/>
              </a:rPr>
              <a:t>Total revenue</a:t>
            </a:r>
          </a:p>
        </p:txBody>
      </p:sp>
      <p:sp>
        <p:nvSpPr>
          <p:cNvPr id="65" name="Rounded Rectangle 64"/>
          <p:cNvSpPr/>
          <p:nvPr/>
        </p:nvSpPr>
        <p:spPr>
          <a:xfrm>
            <a:off x="2560320" y="4672584"/>
            <a:ext cx="12344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2670048" y="4736592"/>
            <a:ext cx="1014984" cy="274320"/>
          </a:xfrm>
          <a:prstGeom prst="rect">
            <a:avLst/>
          </a:prstGeom>
          <a:noFill/>
        </p:spPr>
        <p:txBody>
          <a:bodyPr wrap="square" lIns="0" rIns="0" tIns="0" bIns="0">
            <a:spAutoFit/>
          </a:bodyPr>
          <a:lstStyle/>
          <a:p>
            <a:pPr algn="r"/>
            <a:r>
              <a:rPr sz="1100" b="1">
                <a:solidFill>
                  <a:srgbClr val="E8C46A"/>
                </a:solidFill>
                <a:latin typeface="Calibri"/>
              </a:rPr>
              <a:t>$1.12M</a:t>
            </a:r>
          </a:p>
        </p:txBody>
      </p:sp>
      <p:sp>
        <p:nvSpPr>
          <p:cNvPr id="67" name="Rounded Rectangle 66"/>
          <p:cNvSpPr/>
          <p:nvPr/>
        </p:nvSpPr>
        <p:spPr>
          <a:xfrm>
            <a:off x="3794760" y="4672584"/>
            <a:ext cx="12344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
          <p:cNvSpPr txBox="1"/>
          <p:nvPr/>
        </p:nvSpPr>
        <p:spPr>
          <a:xfrm>
            <a:off x="3904488" y="4736592"/>
            <a:ext cx="1014984" cy="274320"/>
          </a:xfrm>
          <a:prstGeom prst="rect">
            <a:avLst/>
          </a:prstGeom>
          <a:noFill/>
        </p:spPr>
        <p:txBody>
          <a:bodyPr wrap="square" lIns="0" rIns="0" tIns="0" bIns="0">
            <a:spAutoFit/>
          </a:bodyPr>
          <a:lstStyle/>
          <a:p>
            <a:pPr algn="r"/>
            <a:r>
              <a:rPr sz="1100" b="1">
                <a:solidFill>
                  <a:srgbClr val="E8C46A"/>
                </a:solidFill>
                <a:latin typeface="Calibri"/>
              </a:rPr>
              <a:t>$2.00M</a:t>
            </a:r>
          </a:p>
        </p:txBody>
      </p:sp>
      <p:sp>
        <p:nvSpPr>
          <p:cNvPr id="69" name="Rounded Rectangle 68"/>
          <p:cNvSpPr/>
          <p:nvPr/>
        </p:nvSpPr>
        <p:spPr>
          <a:xfrm>
            <a:off x="5029200" y="4672584"/>
            <a:ext cx="123444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
          <p:cNvSpPr txBox="1"/>
          <p:nvPr/>
        </p:nvSpPr>
        <p:spPr>
          <a:xfrm>
            <a:off x="5138928" y="4736592"/>
            <a:ext cx="1014984" cy="274320"/>
          </a:xfrm>
          <a:prstGeom prst="rect">
            <a:avLst/>
          </a:prstGeom>
          <a:noFill/>
        </p:spPr>
        <p:txBody>
          <a:bodyPr wrap="square" lIns="0" rIns="0" tIns="0" bIns="0">
            <a:spAutoFit/>
          </a:bodyPr>
          <a:lstStyle/>
          <a:p>
            <a:pPr algn="r"/>
            <a:r>
              <a:rPr sz="1100" b="1">
                <a:solidFill>
                  <a:srgbClr val="E8C46A"/>
                </a:solidFill>
                <a:latin typeface="Calibri"/>
              </a:rPr>
              <a:t>$2.86M</a:t>
            </a:r>
          </a:p>
        </p:txBody>
      </p:sp>
      <p:sp>
        <p:nvSpPr>
          <p:cNvPr id="71" name="TextBox 70"/>
          <p:cNvSpPr txBox="1"/>
          <p:nvPr/>
        </p:nvSpPr>
        <p:spPr>
          <a:xfrm>
            <a:off x="548640" y="5111496"/>
            <a:ext cx="5760720" cy="320040"/>
          </a:xfrm>
          <a:prstGeom prst="rect">
            <a:avLst/>
          </a:prstGeom>
          <a:noFill/>
        </p:spPr>
        <p:txBody>
          <a:bodyPr wrap="square" lIns="0" rIns="0" tIns="0" bIns="0">
            <a:spAutoFit/>
          </a:bodyPr>
          <a:lstStyle/>
          <a:p>
            <a:pPr algn="l"/>
            <a:r>
              <a:rPr sz="1200" b="1">
                <a:solidFill>
                  <a:srgbClr val="F5F1E8"/>
                </a:solidFill>
                <a:latin typeface="Calibri"/>
              </a:rPr>
              <a:t>Δ vs. Base:   Bear −44%   |   Bull +43%</a:t>
            </a:r>
          </a:p>
        </p:txBody>
      </p:sp>
      <p:sp>
        <p:nvSpPr>
          <p:cNvPr id="72" name="TextBox 71"/>
          <p:cNvSpPr txBox="1"/>
          <p:nvPr/>
        </p:nvSpPr>
        <p:spPr>
          <a:xfrm>
            <a:off x="6446520" y="1828800"/>
            <a:ext cx="5212080" cy="365760"/>
          </a:xfrm>
          <a:prstGeom prst="rect">
            <a:avLst/>
          </a:prstGeom>
          <a:noFill/>
        </p:spPr>
        <p:txBody>
          <a:bodyPr wrap="square" lIns="0" rIns="0" tIns="0" bIns="0">
            <a:spAutoFit/>
          </a:bodyPr>
          <a:lstStyle/>
          <a:p>
            <a:pPr algn="l"/>
            <a:r>
              <a:rPr sz="1200" b="1">
                <a:solidFill>
                  <a:srgbClr val="E8C46A"/>
                </a:solidFill>
                <a:latin typeface="Calibri"/>
              </a:rPr>
              <a:t>GROSS MARGIN SENSITIVITY — YEAR 3</a:t>
            </a:r>
          </a:p>
        </p:txBody>
      </p:sp>
      <p:sp>
        <p:nvSpPr>
          <p:cNvPr id="73" name="Rounded Rectangle 72"/>
          <p:cNvSpPr/>
          <p:nvPr/>
        </p:nvSpPr>
        <p:spPr>
          <a:xfrm>
            <a:off x="6446520" y="2240280"/>
            <a:ext cx="192024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TextBox 73"/>
          <p:cNvSpPr txBox="1"/>
          <p:nvPr/>
        </p:nvSpPr>
        <p:spPr>
          <a:xfrm>
            <a:off x="6583680" y="2304288"/>
            <a:ext cx="1645920" cy="274320"/>
          </a:xfrm>
          <a:prstGeom prst="rect">
            <a:avLst/>
          </a:prstGeom>
          <a:noFill/>
        </p:spPr>
        <p:txBody>
          <a:bodyPr wrap="square" lIns="0" rIns="0" tIns="0" bIns="0">
            <a:spAutoFit/>
          </a:bodyPr>
          <a:lstStyle/>
          <a:p>
            <a:pPr algn="l"/>
            <a:r>
              <a:rPr sz="1100" b="1">
                <a:solidFill>
                  <a:srgbClr val="0B3D1F"/>
                </a:solidFill>
                <a:latin typeface="Calibri"/>
              </a:rPr>
              <a:t>Component</a:t>
            </a:r>
          </a:p>
        </p:txBody>
      </p:sp>
      <p:sp>
        <p:nvSpPr>
          <p:cNvPr id="75" name="Rounded Rectangle 74"/>
          <p:cNvSpPr/>
          <p:nvPr/>
        </p:nvSpPr>
        <p:spPr>
          <a:xfrm>
            <a:off x="8366760" y="2240280"/>
            <a:ext cx="109728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TextBox 75"/>
          <p:cNvSpPr txBox="1"/>
          <p:nvPr/>
        </p:nvSpPr>
        <p:spPr>
          <a:xfrm>
            <a:off x="8503920" y="2304288"/>
            <a:ext cx="822960" cy="274320"/>
          </a:xfrm>
          <a:prstGeom prst="rect">
            <a:avLst/>
          </a:prstGeom>
          <a:noFill/>
        </p:spPr>
        <p:txBody>
          <a:bodyPr wrap="square" lIns="0" rIns="0" tIns="0" bIns="0">
            <a:spAutoFit/>
          </a:bodyPr>
          <a:lstStyle/>
          <a:p>
            <a:pPr algn="ctr"/>
            <a:r>
              <a:rPr sz="1100" b="1">
                <a:solidFill>
                  <a:srgbClr val="0B3D1F"/>
                </a:solidFill>
                <a:latin typeface="Calibri"/>
              </a:rPr>
              <a:t>BEAR</a:t>
            </a:r>
          </a:p>
        </p:txBody>
      </p:sp>
      <p:sp>
        <p:nvSpPr>
          <p:cNvPr id="77" name="Rounded Rectangle 76"/>
          <p:cNvSpPr/>
          <p:nvPr/>
        </p:nvSpPr>
        <p:spPr>
          <a:xfrm>
            <a:off x="9464040" y="2240280"/>
            <a:ext cx="109728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TextBox 77"/>
          <p:cNvSpPr txBox="1"/>
          <p:nvPr/>
        </p:nvSpPr>
        <p:spPr>
          <a:xfrm>
            <a:off x="9601200" y="2304288"/>
            <a:ext cx="822960" cy="274320"/>
          </a:xfrm>
          <a:prstGeom prst="rect">
            <a:avLst/>
          </a:prstGeom>
          <a:noFill/>
        </p:spPr>
        <p:txBody>
          <a:bodyPr wrap="square" lIns="0" rIns="0" tIns="0" bIns="0">
            <a:spAutoFit/>
          </a:bodyPr>
          <a:lstStyle/>
          <a:p>
            <a:pPr algn="ctr"/>
            <a:r>
              <a:rPr sz="1100" b="1">
                <a:solidFill>
                  <a:srgbClr val="0B3D1F"/>
                </a:solidFill>
                <a:latin typeface="Calibri"/>
              </a:rPr>
              <a:t>BASE</a:t>
            </a:r>
          </a:p>
        </p:txBody>
      </p:sp>
      <p:sp>
        <p:nvSpPr>
          <p:cNvPr id="79" name="Rounded Rectangle 78"/>
          <p:cNvSpPr/>
          <p:nvPr/>
        </p:nvSpPr>
        <p:spPr>
          <a:xfrm>
            <a:off x="10561320" y="2240280"/>
            <a:ext cx="1097280" cy="347472"/>
          </a:xfrm>
          <a:prstGeom prst="roundRect">
            <a:avLst>
              <a:gd name="adj" fmla="val 6000"/>
            </a:avLst>
          </a:prstGeom>
          <a:solidFill>
            <a:srgbClr val="E8C46A"/>
          </a:solidFill>
          <a:ln w="635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0" name="TextBox 79"/>
          <p:cNvSpPr txBox="1"/>
          <p:nvPr/>
        </p:nvSpPr>
        <p:spPr>
          <a:xfrm>
            <a:off x="10698480" y="2304288"/>
            <a:ext cx="822960" cy="274320"/>
          </a:xfrm>
          <a:prstGeom prst="rect">
            <a:avLst/>
          </a:prstGeom>
          <a:noFill/>
        </p:spPr>
        <p:txBody>
          <a:bodyPr wrap="square" lIns="0" rIns="0" tIns="0" bIns="0">
            <a:spAutoFit/>
          </a:bodyPr>
          <a:lstStyle/>
          <a:p>
            <a:pPr algn="ctr"/>
            <a:r>
              <a:rPr sz="1100" b="1">
                <a:solidFill>
                  <a:srgbClr val="0B3D1F"/>
                </a:solidFill>
                <a:latin typeface="Calibri"/>
              </a:rPr>
              <a:t>BULL</a:t>
            </a:r>
          </a:p>
        </p:txBody>
      </p:sp>
      <p:sp>
        <p:nvSpPr>
          <p:cNvPr id="81" name="Rounded Rectangle 80"/>
          <p:cNvSpPr/>
          <p:nvPr/>
        </p:nvSpPr>
        <p:spPr>
          <a:xfrm>
            <a:off x="6446520" y="2587752"/>
            <a:ext cx="19202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TextBox 81"/>
          <p:cNvSpPr txBox="1"/>
          <p:nvPr/>
        </p:nvSpPr>
        <p:spPr>
          <a:xfrm>
            <a:off x="6556248" y="2651760"/>
            <a:ext cx="1700784" cy="274320"/>
          </a:xfrm>
          <a:prstGeom prst="rect">
            <a:avLst/>
          </a:prstGeom>
          <a:noFill/>
        </p:spPr>
        <p:txBody>
          <a:bodyPr wrap="square" lIns="0" rIns="0" tIns="0" bIns="0">
            <a:spAutoFit/>
          </a:bodyPr>
          <a:lstStyle/>
          <a:p>
            <a:pPr algn="l"/>
            <a:r>
              <a:rPr sz="1100" b="0">
                <a:solidFill>
                  <a:srgbClr val="F5F1E8"/>
                </a:solidFill>
                <a:latin typeface="Calibri"/>
              </a:rPr>
              <a:t>SaaS GM %</a:t>
            </a:r>
          </a:p>
        </p:txBody>
      </p:sp>
      <p:sp>
        <p:nvSpPr>
          <p:cNvPr id="83" name="Rounded Rectangle 82"/>
          <p:cNvSpPr/>
          <p:nvPr/>
        </p:nvSpPr>
        <p:spPr>
          <a:xfrm>
            <a:off x="8366760" y="2587752"/>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TextBox 83"/>
          <p:cNvSpPr txBox="1"/>
          <p:nvPr/>
        </p:nvSpPr>
        <p:spPr>
          <a:xfrm>
            <a:off x="8476488" y="2651760"/>
            <a:ext cx="877824" cy="274320"/>
          </a:xfrm>
          <a:prstGeom prst="rect">
            <a:avLst/>
          </a:prstGeom>
          <a:noFill/>
        </p:spPr>
        <p:txBody>
          <a:bodyPr wrap="square" lIns="0" rIns="0" tIns="0" bIns="0">
            <a:spAutoFit/>
          </a:bodyPr>
          <a:lstStyle/>
          <a:p>
            <a:pPr algn="r"/>
            <a:r>
              <a:rPr sz="1100" b="0">
                <a:solidFill>
                  <a:srgbClr val="F5F1E8"/>
                </a:solidFill>
                <a:latin typeface="Calibri"/>
              </a:rPr>
              <a:t>82%</a:t>
            </a:r>
          </a:p>
        </p:txBody>
      </p:sp>
      <p:sp>
        <p:nvSpPr>
          <p:cNvPr id="85" name="Rounded Rectangle 84"/>
          <p:cNvSpPr/>
          <p:nvPr/>
        </p:nvSpPr>
        <p:spPr>
          <a:xfrm>
            <a:off x="9464040" y="2587752"/>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6" name="TextBox 85"/>
          <p:cNvSpPr txBox="1"/>
          <p:nvPr/>
        </p:nvSpPr>
        <p:spPr>
          <a:xfrm>
            <a:off x="9573768" y="2651760"/>
            <a:ext cx="877824" cy="274320"/>
          </a:xfrm>
          <a:prstGeom prst="rect">
            <a:avLst/>
          </a:prstGeom>
          <a:noFill/>
        </p:spPr>
        <p:txBody>
          <a:bodyPr wrap="square" lIns="0" rIns="0" tIns="0" bIns="0">
            <a:spAutoFit/>
          </a:bodyPr>
          <a:lstStyle/>
          <a:p>
            <a:pPr algn="r"/>
            <a:r>
              <a:rPr sz="1100" b="0">
                <a:solidFill>
                  <a:srgbClr val="F5F1E8"/>
                </a:solidFill>
                <a:latin typeface="Calibri"/>
              </a:rPr>
              <a:t>88%</a:t>
            </a:r>
          </a:p>
        </p:txBody>
      </p:sp>
      <p:sp>
        <p:nvSpPr>
          <p:cNvPr id="87" name="Rounded Rectangle 86"/>
          <p:cNvSpPr/>
          <p:nvPr/>
        </p:nvSpPr>
        <p:spPr>
          <a:xfrm>
            <a:off x="10561320" y="2587752"/>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8" name="TextBox 87"/>
          <p:cNvSpPr txBox="1"/>
          <p:nvPr/>
        </p:nvSpPr>
        <p:spPr>
          <a:xfrm>
            <a:off x="10671048" y="2651760"/>
            <a:ext cx="877824" cy="274320"/>
          </a:xfrm>
          <a:prstGeom prst="rect">
            <a:avLst/>
          </a:prstGeom>
          <a:noFill/>
        </p:spPr>
        <p:txBody>
          <a:bodyPr wrap="square" lIns="0" rIns="0" tIns="0" bIns="0">
            <a:spAutoFit/>
          </a:bodyPr>
          <a:lstStyle/>
          <a:p>
            <a:pPr algn="r"/>
            <a:r>
              <a:rPr sz="1100" b="0">
                <a:solidFill>
                  <a:srgbClr val="F5F1E8"/>
                </a:solidFill>
                <a:latin typeface="Calibri"/>
              </a:rPr>
              <a:t>90%</a:t>
            </a:r>
          </a:p>
        </p:txBody>
      </p:sp>
      <p:sp>
        <p:nvSpPr>
          <p:cNvPr id="89" name="Rounded Rectangle 88"/>
          <p:cNvSpPr/>
          <p:nvPr/>
        </p:nvSpPr>
        <p:spPr>
          <a:xfrm>
            <a:off x="6446520" y="2935224"/>
            <a:ext cx="19202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0" name="TextBox 89"/>
          <p:cNvSpPr txBox="1"/>
          <p:nvPr/>
        </p:nvSpPr>
        <p:spPr>
          <a:xfrm>
            <a:off x="6556248" y="2999232"/>
            <a:ext cx="1700784" cy="274320"/>
          </a:xfrm>
          <a:prstGeom prst="rect">
            <a:avLst/>
          </a:prstGeom>
          <a:noFill/>
        </p:spPr>
        <p:txBody>
          <a:bodyPr wrap="square" lIns="0" rIns="0" tIns="0" bIns="0">
            <a:spAutoFit/>
          </a:bodyPr>
          <a:lstStyle/>
          <a:p>
            <a:pPr algn="l"/>
            <a:r>
              <a:rPr sz="1100" b="0">
                <a:solidFill>
                  <a:srgbClr val="F5F1E8"/>
                </a:solidFill>
                <a:latin typeface="Calibri"/>
              </a:rPr>
              <a:t>Marketplace GM %</a:t>
            </a:r>
          </a:p>
        </p:txBody>
      </p:sp>
      <p:sp>
        <p:nvSpPr>
          <p:cNvPr id="91" name="Rounded Rectangle 90"/>
          <p:cNvSpPr/>
          <p:nvPr/>
        </p:nvSpPr>
        <p:spPr>
          <a:xfrm>
            <a:off x="8366760" y="2935224"/>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2" name="TextBox 91"/>
          <p:cNvSpPr txBox="1"/>
          <p:nvPr/>
        </p:nvSpPr>
        <p:spPr>
          <a:xfrm>
            <a:off x="8476488" y="2999232"/>
            <a:ext cx="877824" cy="274320"/>
          </a:xfrm>
          <a:prstGeom prst="rect">
            <a:avLst/>
          </a:prstGeom>
          <a:noFill/>
        </p:spPr>
        <p:txBody>
          <a:bodyPr wrap="square" lIns="0" rIns="0" tIns="0" bIns="0">
            <a:spAutoFit/>
          </a:bodyPr>
          <a:lstStyle/>
          <a:p>
            <a:pPr algn="r"/>
            <a:r>
              <a:rPr sz="1100" b="0">
                <a:solidFill>
                  <a:srgbClr val="F5F1E8"/>
                </a:solidFill>
                <a:latin typeface="Calibri"/>
              </a:rPr>
              <a:t>55%</a:t>
            </a:r>
          </a:p>
        </p:txBody>
      </p:sp>
      <p:sp>
        <p:nvSpPr>
          <p:cNvPr id="93" name="Rounded Rectangle 92"/>
          <p:cNvSpPr/>
          <p:nvPr/>
        </p:nvSpPr>
        <p:spPr>
          <a:xfrm>
            <a:off x="9464040" y="2935224"/>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4" name="TextBox 93"/>
          <p:cNvSpPr txBox="1"/>
          <p:nvPr/>
        </p:nvSpPr>
        <p:spPr>
          <a:xfrm>
            <a:off x="9573768" y="2999232"/>
            <a:ext cx="877824" cy="274320"/>
          </a:xfrm>
          <a:prstGeom prst="rect">
            <a:avLst/>
          </a:prstGeom>
          <a:noFill/>
        </p:spPr>
        <p:txBody>
          <a:bodyPr wrap="square" lIns="0" rIns="0" tIns="0" bIns="0">
            <a:spAutoFit/>
          </a:bodyPr>
          <a:lstStyle/>
          <a:p>
            <a:pPr algn="r"/>
            <a:r>
              <a:rPr sz="1100" b="0">
                <a:solidFill>
                  <a:srgbClr val="F5F1E8"/>
                </a:solidFill>
                <a:latin typeface="Calibri"/>
              </a:rPr>
              <a:t>70%</a:t>
            </a:r>
          </a:p>
        </p:txBody>
      </p:sp>
      <p:sp>
        <p:nvSpPr>
          <p:cNvPr id="95" name="Rounded Rectangle 94"/>
          <p:cNvSpPr/>
          <p:nvPr/>
        </p:nvSpPr>
        <p:spPr>
          <a:xfrm>
            <a:off x="10561320" y="2935224"/>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6" name="TextBox 95"/>
          <p:cNvSpPr txBox="1"/>
          <p:nvPr/>
        </p:nvSpPr>
        <p:spPr>
          <a:xfrm>
            <a:off x="10671048" y="2999232"/>
            <a:ext cx="877824" cy="274320"/>
          </a:xfrm>
          <a:prstGeom prst="rect">
            <a:avLst/>
          </a:prstGeom>
          <a:noFill/>
        </p:spPr>
        <p:txBody>
          <a:bodyPr wrap="square" lIns="0" rIns="0" tIns="0" bIns="0">
            <a:spAutoFit/>
          </a:bodyPr>
          <a:lstStyle/>
          <a:p>
            <a:pPr algn="r"/>
            <a:r>
              <a:rPr sz="1100" b="0">
                <a:solidFill>
                  <a:srgbClr val="F5F1E8"/>
                </a:solidFill>
                <a:latin typeface="Calibri"/>
              </a:rPr>
              <a:t>75%</a:t>
            </a:r>
          </a:p>
        </p:txBody>
      </p:sp>
      <p:sp>
        <p:nvSpPr>
          <p:cNvPr id="97" name="Rounded Rectangle 96"/>
          <p:cNvSpPr/>
          <p:nvPr/>
        </p:nvSpPr>
        <p:spPr>
          <a:xfrm>
            <a:off x="6446520" y="3282696"/>
            <a:ext cx="19202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TextBox 97"/>
          <p:cNvSpPr txBox="1"/>
          <p:nvPr/>
        </p:nvSpPr>
        <p:spPr>
          <a:xfrm>
            <a:off x="6556248" y="3346704"/>
            <a:ext cx="1700784" cy="274320"/>
          </a:xfrm>
          <a:prstGeom prst="rect">
            <a:avLst/>
          </a:prstGeom>
          <a:noFill/>
        </p:spPr>
        <p:txBody>
          <a:bodyPr wrap="square" lIns="0" rIns="0" tIns="0" bIns="0">
            <a:spAutoFit/>
          </a:bodyPr>
          <a:lstStyle/>
          <a:p>
            <a:pPr algn="l"/>
            <a:r>
              <a:rPr sz="1100" b="0">
                <a:solidFill>
                  <a:srgbClr val="F5F1E8"/>
                </a:solidFill>
                <a:latin typeface="Calibri"/>
              </a:rPr>
              <a:t>Enterprise GM %</a:t>
            </a:r>
          </a:p>
        </p:txBody>
      </p:sp>
      <p:sp>
        <p:nvSpPr>
          <p:cNvPr id="99" name="Rounded Rectangle 98"/>
          <p:cNvSpPr/>
          <p:nvPr/>
        </p:nvSpPr>
        <p:spPr>
          <a:xfrm>
            <a:off x="8366760" y="3282696"/>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0" name="TextBox 99"/>
          <p:cNvSpPr txBox="1"/>
          <p:nvPr/>
        </p:nvSpPr>
        <p:spPr>
          <a:xfrm>
            <a:off x="8476488" y="3346704"/>
            <a:ext cx="877824" cy="274320"/>
          </a:xfrm>
          <a:prstGeom prst="rect">
            <a:avLst/>
          </a:prstGeom>
          <a:noFill/>
        </p:spPr>
        <p:txBody>
          <a:bodyPr wrap="square" lIns="0" rIns="0" tIns="0" bIns="0">
            <a:spAutoFit/>
          </a:bodyPr>
          <a:lstStyle/>
          <a:p>
            <a:pPr algn="r"/>
            <a:r>
              <a:rPr sz="1100" b="0">
                <a:solidFill>
                  <a:srgbClr val="F5F1E8"/>
                </a:solidFill>
                <a:latin typeface="Calibri"/>
              </a:rPr>
              <a:t>65%</a:t>
            </a:r>
          </a:p>
        </p:txBody>
      </p:sp>
      <p:sp>
        <p:nvSpPr>
          <p:cNvPr id="101" name="Rounded Rectangle 100"/>
          <p:cNvSpPr/>
          <p:nvPr/>
        </p:nvSpPr>
        <p:spPr>
          <a:xfrm>
            <a:off x="9464040" y="3282696"/>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2" name="TextBox 101"/>
          <p:cNvSpPr txBox="1"/>
          <p:nvPr/>
        </p:nvSpPr>
        <p:spPr>
          <a:xfrm>
            <a:off x="9573768" y="3346704"/>
            <a:ext cx="877824" cy="274320"/>
          </a:xfrm>
          <a:prstGeom prst="rect">
            <a:avLst/>
          </a:prstGeom>
          <a:noFill/>
        </p:spPr>
        <p:txBody>
          <a:bodyPr wrap="square" lIns="0" rIns="0" tIns="0" bIns="0">
            <a:spAutoFit/>
          </a:bodyPr>
          <a:lstStyle/>
          <a:p>
            <a:pPr algn="r"/>
            <a:r>
              <a:rPr sz="1100" b="0">
                <a:solidFill>
                  <a:srgbClr val="F5F1E8"/>
                </a:solidFill>
                <a:latin typeface="Calibri"/>
              </a:rPr>
              <a:t>75%</a:t>
            </a:r>
          </a:p>
        </p:txBody>
      </p:sp>
      <p:sp>
        <p:nvSpPr>
          <p:cNvPr id="103" name="Rounded Rectangle 102"/>
          <p:cNvSpPr/>
          <p:nvPr/>
        </p:nvSpPr>
        <p:spPr>
          <a:xfrm>
            <a:off x="10561320" y="3282696"/>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TextBox 103"/>
          <p:cNvSpPr txBox="1"/>
          <p:nvPr/>
        </p:nvSpPr>
        <p:spPr>
          <a:xfrm>
            <a:off x="10671048" y="3346704"/>
            <a:ext cx="877824" cy="274320"/>
          </a:xfrm>
          <a:prstGeom prst="rect">
            <a:avLst/>
          </a:prstGeom>
          <a:noFill/>
        </p:spPr>
        <p:txBody>
          <a:bodyPr wrap="square" lIns="0" rIns="0" tIns="0" bIns="0">
            <a:spAutoFit/>
          </a:bodyPr>
          <a:lstStyle/>
          <a:p>
            <a:pPr algn="r"/>
            <a:r>
              <a:rPr sz="1100" b="0">
                <a:solidFill>
                  <a:srgbClr val="F5F1E8"/>
                </a:solidFill>
                <a:latin typeface="Calibri"/>
              </a:rPr>
              <a:t>80%</a:t>
            </a:r>
          </a:p>
        </p:txBody>
      </p:sp>
      <p:sp>
        <p:nvSpPr>
          <p:cNvPr id="105" name="Rounded Rectangle 104"/>
          <p:cNvSpPr/>
          <p:nvPr/>
        </p:nvSpPr>
        <p:spPr>
          <a:xfrm>
            <a:off x="6446520" y="3630168"/>
            <a:ext cx="19202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TextBox 105"/>
          <p:cNvSpPr txBox="1"/>
          <p:nvPr/>
        </p:nvSpPr>
        <p:spPr>
          <a:xfrm>
            <a:off x="6556248" y="3694176"/>
            <a:ext cx="1700784" cy="274320"/>
          </a:xfrm>
          <a:prstGeom prst="rect">
            <a:avLst/>
          </a:prstGeom>
          <a:noFill/>
        </p:spPr>
        <p:txBody>
          <a:bodyPr wrap="square" lIns="0" rIns="0" tIns="0" bIns="0">
            <a:spAutoFit/>
          </a:bodyPr>
          <a:lstStyle/>
          <a:p>
            <a:pPr algn="l"/>
            <a:r>
              <a:rPr sz="1100" b="0">
                <a:solidFill>
                  <a:srgbClr val="F5F1E8"/>
                </a:solidFill>
                <a:latin typeface="Calibri"/>
              </a:rPr>
              <a:t>Blended GM</a:t>
            </a:r>
          </a:p>
        </p:txBody>
      </p:sp>
      <p:sp>
        <p:nvSpPr>
          <p:cNvPr id="107" name="Rounded Rectangle 106"/>
          <p:cNvSpPr/>
          <p:nvPr/>
        </p:nvSpPr>
        <p:spPr>
          <a:xfrm>
            <a:off x="8366760" y="3630168"/>
            <a:ext cx="109728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8" name="TextBox 107"/>
          <p:cNvSpPr txBox="1"/>
          <p:nvPr/>
        </p:nvSpPr>
        <p:spPr>
          <a:xfrm>
            <a:off x="8476488" y="3694176"/>
            <a:ext cx="877824" cy="274320"/>
          </a:xfrm>
          <a:prstGeom prst="rect">
            <a:avLst/>
          </a:prstGeom>
          <a:noFill/>
        </p:spPr>
        <p:txBody>
          <a:bodyPr wrap="square" lIns="0" rIns="0" tIns="0" bIns="0">
            <a:spAutoFit/>
          </a:bodyPr>
          <a:lstStyle/>
          <a:p>
            <a:pPr algn="r"/>
            <a:r>
              <a:rPr sz="1100" b="1">
                <a:solidFill>
                  <a:srgbClr val="E8C46A"/>
                </a:solidFill>
                <a:latin typeface="Calibri"/>
              </a:rPr>
              <a:t>73%</a:t>
            </a:r>
          </a:p>
        </p:txBody>
      </p:sp>
      <p:sp>
        <p:nvSpPr>
          <p:cNvPr id="109" name="Rounded Rectangle 108"/>
          <p:cNvSpPr/>
          <p:nvPr/>
        </p:nvSpPr>
        <p:spPr>
          <a:xfrm>
            <a:off x="9464040" y="3630168"/>
            <a:ext cx="109728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0" name="TextBox 109"/>
          <p:cNvSpPr txBox="1"/>
          <p:nvPr/>
        </p:nvSpPr>
        <p:spPr>
          <a:xfrm>
            <a:off x="9573768" y="3694176"/>
            <a:ext cx="877824" cy="274320"/>
          </a:xfrm>
          <a:prstGeom prst="rect">
            <a:avLst/>
          </a:prstGeom>
          <a:noFill/>
        </p:spPr>
        <p:txBody>
          <a:bodyPr wrap="square" lIns="0" rIns="0" tIns="0" bIns="0">
            <a:spAutoFit/>
          </a:bodyPr>
          <a:lstStyle/>
          <a:p>
            <a:pPr algn="r"/>
            <a:r>
              <a:rPr sz="1100" b="1">
                <a:solidFill>
                  <a:srgbClr val="E8C46A"/>
                </a:solidFill>
                <a:latin typeface="Calibri"/>
              </a:rPr>
              <a:t>82%</a:t>
            </a:r>
          </a:p>
        </p:txBody>
      </p:sp>
      <p:sp>
        <p:nvSpPr>
          <p:cNvPr id="111" name="Rounded Rectangle 110"/>
          <p:cNvSpPr/>
          <p:nvPr/>
        </p:nvSpPr>
        <p:spPr>
          <a:xfrm>
            <a:off x="10561320" y="3630168"/>
            <a:ext cx="1097280" cy="347472"/>
          </a:xfrm>
          <a:prstGeom prst="roundRect">
            <a:avLst>
              <a:gd name="adj" fmla="val 6000"/>
            </a:avLst>
          </a:prstGeom>
          <a:solidFill>
            <a:srgbClr val="1A6B3A"/>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TextBox 111"/>
          <p:cNvSpPr txBox="1"/>
          <p:nvPr/>
        </p:nvSpPr>
        <p:spPr>
          <a:xfrm>
            <a:off x="10671048" y="3694176"/>
            <a:ext cx="877824" cy="274320"/>
          </a:xfrm>
          <a:prstGeom prst="rect">
            <a:avLst/>
          </a:prstGeom>
          <a:noFill/>
        </p:spPr>
        <p:txBody>
          <a:bodyPr wrap="square" lIns="0" rIns="0" tIns="0" bIns="0">
            <a:spAutoFit/>
          </a:bodyPr>
          <a:lstStyle/>
          <a:p>
            <a:pPr algn="r"/>
            <a:r>
              <a:rPr sz="1100" b="1">
                <a:solidFill>
                  <a:srgbClr val="E8C46A"/>
                </a:solidFill>
                <a:latin typeface="Calibri"/>
              </a:rPr>
              <a:t>86%</a:t>
            </a:r>
          </a:p>
        </p:txBody>
      </p:sp>
      <p:sp>
        <p:nvSpPr>
          <p:cNvPr id="113" name="Rounded Rectangle 112"/>
          <p:cNvSpPr/>
          <p:nvPr/>
        </p:nvSpPr>
        <p:spPr>
          <a:xfrm>
            <a:off x="6446520" y="3977640"/>
            <a:ext cx="192024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4" name="TextBox 113"/>
          <p:cNvSpPr txBox="1"/>
          <p:nvPr/>
        </p:nvSpPr>
        <p:spPr>
          <a:xfrm>
            <a:off x="6556248" y="4041648"/>
            <a:ext cx="1700784" cy="274320"/>
          </a:xfrm>
          <a:prstGeom prst="rect">
            <a:avLst/>
          </a:prstGeom>
          <a:noFill/>
        </p:spPr>
        <p:txBody>
          <a:bodyPr wrap="square" lIns="0" rIns="0" tIns="0" bIns="0">
            <a:spAutoFit/>
          </a:bodyPr>
          <a:lstStyle/>
          <a:p>
            <a:pPr algn="l"/>
            <a:r>
              <a:rPr sz="1100" b="0">
                <a:solidFill>
                  <a:srgbClr val="F5F1E8"/>
                </a:solidFill>
                <a:latin typeface="Calibri"/>
              </a:rPr>
              <a:t>Gross profit (base rev)</a:t>
            </a:r>
          </a:p>
        </p:txBody>
      </p:sp>
      <p:sp>
        <p:nvSpPr>
          <p:cNvPr id="115" name="Rounded Rectangle 114"/>
          <p:cNvSpPr/>
          <p:nvPr/>
        </p:nvSpPr>
        <p:spPr>
          <a:xfrm>
            <a:off x="8366760" y="3977640"/>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6" name="TextBox 115"/>
          <p:cNvSpPr txBox="1"/>
          <p:nvPr/>
        </p:nvSpPr>
        <p:spPr>
          <a:xfrm>
            <a:off x="8476488" y="4041648"/>
            <a:ext cx="877824" cy="274320"/>
          </a:xfrm>
          <a:prstGeom prst="rect">
            <a:avLst/>
          </a:prstGeom>
          <a:noFill/>
        </p:spPr>
        <p:txBody>
          <a:bodyPr wrap="square" lIns="0" rIns="0" tIns="0" bIns="0">
            <a:spAutoFit/>
          </a:bodyPr>
          <a:lstStyle/>
          <a:p>
            <a:pPr algn="r"/>
            <a:r>
              <a:rPr sz="1100" b="0">
                <a:solidFill>
                  <a:srgbClr val="F5F1E8"/>
                </a:solidFill>
                <a:latin typeface="Calibri"/>
              </a:rPr>
              <a:t>$1.46M</a:t>
            </a:r>
          </a:p>
        </p:txBody>
      </p:sp>
      <p:sp>
        <p:nvSpPr>
          <p:cNvPr id="117" name="Rounded Rectangle 116"/>
          <p:cNvSpPr/>
          <p:nvPr/>
        </p:nvSpPr>
        <p:spPr>
          <a:xfrm>
            <a:off x="9464040" y="3977640"/>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8" name="TextBox 117"/>
          <p:cNvSpPr txBox="1"/>
          <p:nvPr/>
        </p:nvSpPr>
        <p:spPr>
          <a:xfrm>
            <a:off x="9573768" y="4041648"/>
            <a:ext cx="877824" cy="274320"/>
          </a:xfrm>
          <a:prstGeom prst="rect">
            <a:avLst/>
          </a:prstGeom>
          <a:noFill/>
        </p:spPr>
        <p:txBody>
          <a:bodyPr wrap="square" lIns="0" rIns="0" tIns="0" bIns="0">
            <a:spAutoFit/>
          </a:bodyPr>
          <a:lstStyle/>
          <a:p>
            <a:pPr algn="r"/>
            <a:r>
              <a:rPr sz="1100" b="0">
                <a:solidFill>
                  <a:srgbClr val="F5F1E8"/>
                </a:solidFill>
                <a:latin typeface="Calibri"/>
              </a:rPr>
              <a:t>$1.64M</a:t>
            </a:r>
          </a:p>
        </p:txBody>
      </p:sp>
      <p:sp>
        <p:nvSpPr>
          <p:cNvPr id="119" name="Rounded Rectangle 118"/>
          <p:cNvSpPr/>
          <p:nvPr/>
        </p:nvSpPr>
        <p:spPr>
          <a:xfrm>
            <a:off x="10561320" y="3977640"/>
            <a:ext cx="1097280" cy="347472"/>
          </a:xfrm>
          <a:prstGeom prst="roundRect">
            <a:avLst>
              <a:gd name="adj" fmla="val 6000"/>
            </a:avLst>
          </a:prstGeom>
          <a:solidFill>
            <a:srgbClr val="104A28"/>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0" name="TextBox 119"/>
          <p:cNvSpPr txBox="1"/>
          <p:nvPr/>
        </p:nvSpPr>
        <p:spPr>
          <a:xfrm>
            <a:off x="10671048" y="4041648"/>
            <a:ext cx="877824" cy="274320"/>
          </a:xfrm>
          <a:prstGeom prst="rect">
            <a:avLst/>
          </a:prstGeom>
          <a:noFill/>
        </p:spPr>
        <p:txBody>
          <a:bodyPr wrap="square" lIns="0" rIns="0" tIns="0" bIns="0">
            <a:spAutoFit/>
          </a:bodyPr>
          <a:lstStyle/>
          <a:p>
            <a:pPr algn="r"/>
            <a:r>
              <a:rPr sz="1100" b="0">
                <a:solidFill>
                  <a:srgbClr val="F5F1E8"/>
                </a:solidFill>
                <a:latin typeface="Calibri"/>
              </a:rPr>
              <a:t>$1.72M</a:t>
            </a:r>
          </a:p>
        </p:txBody>
      </p:sp>
      <p:sp>
        <p:nvSpPr>
          <p:cNvPr id="121" name="Rounded Rectangle 120"/>
          <p:cNvSpPr/>
          <p:nvPr/>
        </p:nvSpPr>
        <p:spPr>
          <a:xfrm>
            <a:off x="6446520" y="4325112"/>
            <a:ext cx="192024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2" name="TextBox 121"/>
          <p:cNvSpPr txBox="1"/>
          <p:nvPr/>
        </p:nvSpPr>
        <p:spPr>
          <a:xfrm>
            <a:off x="6556248" y="4389120"/>
            <a:ext cx="1700784" cy="274320"/>
          </a:xfrm>
          <a:prstGeom prst="rect">
            <a:avLst/>
          </a:prstGeom>
          <a:noFill/>
        </p:spPr>
        <p:txBody>
          <a:bodyPr wrap="square" lIns="0" rIns="0" tIns="0" bIns="0">
            <a:spAutoFit/>
          </a:bodyPr>
          <a:lstStyle/>
          <a:p>
            <a:pPr algn="l"/>
            <a:r>
              <a:rPr sz="1100" b="0">
                <a:solidFill>
                  <a:srgbClr val="F5F1E8"/>
                </a:solidFill>
                <a:latin typeface="Calibri"/>
              </a:rPr>
              <a:t>Gross profit (scenario rev)</a:t>
            </a:r>
          </a:p>
        </p:txBody>
      </p:sp>
      <p:sp>
        <p:nvSpPr>
          <p:cNvPr id="123" name="Rounded Rectangle 122"/>
          <p:cNvSpPr/>
          <p:nvPr/>
        </p:nvSpPr>
        <p:spPr>
          <a:xfrm>
            <a:off x="8366760" y="4325112"/>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4" name="TextBox 123"/>
          <p:cNvSpPr txBox="1"/>
          <p:nvPr/>
        </p:nvSpPr>
        <p:spPr>
          <a:xfrm>
            <a:off x="8476488" y="4389120"/>
            <a:ext cx="877824" cy="274320"/>
          </a:xfrm>
          <a:prstGeom prst="rect">
            <a:avLst/>
          </a:prstGeom>
          <a:noFill/>
        </p:spPr>
        <p:txBody>
          <a:bodyPr wrap="square" lIns="0" rIns="0" tIns="0" bIns="0">
            <a:spAutoFit/>
          </a:bodyPr>
          <a:lstStyle/>
          <a:p>
            <a:pPr algn="r"/>
            <a:r>
              <a:rPr sz="1100" b="0">
                <a:solidFill>
                  <a:srgbClr val="F5F1E8"/>
                </a:solidFill>
                <a:latin typeface="Calibri"/>
              </a:rPr>
              <a:t>$0.82M</a:t>
            </a:r>
          </a:p>
        </p:txBody>
      </p:sp>
      <p:sp>
        <p:nvSpPr>
          <p:cNvPr id="125" name="Rounded Rectangle 124"/>
          <p:cNvSpPr/>
          <p:nvPr/>
        </p:nvSpPr>
        <p:spPr>
          <a:xfrm>
            <a:off x="9464040" y="4325112"/>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6" name="TextBox 125"/>
          <p:cNvSpPr txBox="1"/>
          <p:nvPr/>
        </p:nvSpPr>
        <p:spPr>
          <a:xfrm>
            <a:off x="9573768" y="4389120"/>
            <a:ext cx="877824" cy="274320"/>
          </a:xfrm>
          <a:prstGeom prst="rect">
            <a:avLst/>
          </a:prstGeom>
          <a:noFill/>
        </p:spPr>
        <p:txBody>
          <a:bodyPr wrap="square" lIns="0" rIns="0" tIns="0" bIns="0">
            <a:spAutoFit/>
          </a:bodyPr>
          <a:lstStyle/>
          <a:p>
            <a:pPr algn="r"/>
            <a:r>
              <a:rPr sz="1100" b="0">
                <a:solidFill>
                  <a:srgbClr val="F5F1E8"/>
                </a:solidFill>
                <a:latin typeface="Calibri"/>
              </a:rPr>
              <a:t>$1.64M</a:t>
            </a:r>
          </a:p>
        </p:txBody>
      </p:sp>
      <p:sp>
        <p:nvSpPr>
          <p:cNvPr id="127" name="Rounded Rectangle 126"/>
          <p:cNvSpPr/>
          <p:nvPr/>
        </p:nvSpPr>
        <p:spPr>
          <a:xfrm>
            <a:off x="10561320" y="4325112"/>
            <a:ext cx="1097280" cy="347472"/>
          </a:xfrm>
          <a:prstGeom prst="roundRect">
            <a:avLst>
              <a:gd name="adj" fmla="val 6000"/>
            </a:avLst>
          </a:prstGeom>
          <a:solidFill>
            <a:srgbClr val="14552F"/>
          </a:solidFill>
          <a:ln w="5080">
            <a:solidFill>
              <a:srgbClr val="6F9A5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8" name="TextBox 127"/>
          <p:cNvSpPr txBox="1"/>
          <p:nvPr/>
        </p:nvSpPr>
        <p:spPr>
          <a:xfrm>
            <a:off x="10671048" y="4389120"/>
            <a:ext cx="877824" cy="274320"/>
          </a:xfrm>
          <a:prstGeom prst="rect">
            <a:avLst/>
          </a:prstGeom>
          <a:noFill/>
        </p:spPr>
        <p:txBody>
          <a:bodyPr wrap="square" lIns="0" rIns="0" tIns="0" bIns="0">
            <a:spAutoFit/>
          </a:bodyPr>
          <a:lstStyle/>
          <a:p>
            <a:pPr algn="r"/>
            <a:r>
              <a:rPr sz="1100" b="0">
                <a:solidFill>
                  <a:srgbClr val="F5F1E8"/>
                </a:solidFill>
                <a:latin typeface="Calibri"/>
              </a:rPr>
              <a:t>$2.46M</a:t>
            </a:r>
          </a:p>
        </p:txBody>
      </p:sp>
      <p:sp>
        <p:nvSpPr>
          <p:cNvPr id="129" name="TextBox 128"/>
          <p:cNvSpPr txBox="1"/>
          <p:nvPr/>
        </p:nvSpPr>
        <p:spPr>
          <a:xfrm>
            <a:off x="6446520" y="4764024"/>
            <a:ext cx="5212080" cy="320040"/>
          </a:xfrm>
          <a:prstGeom prst="rect">
            <a:avLst/>
          </a:prstGeom>
          <a:noFill/>
        </p:spPr>
        <p:txBody>
          <a:bodyPr wrap="square" lIns="0" rIns="0" tIns="0" bIns="0">
            <a:spAutoFit/>
          </a:bodyPr>
          <a:lstStyle/>
          <a:p>
            <a:pPr algn="l"/>
            <a:r>
              <a:rPr sz="1200" b="1">
                <a:solidFill>
                  <a:srgbClr val="F5F1E8"/>
                </a:solidFill>
                <a:latin typeface="Calibri"/>
              </a:rPr>
              <a:t>Combined Bear → $0.82M GP   |   Combined Bull → $2.46M GP</a:t>
            </a:r>
          </a:p>
        </p:txBody>
      </p:sp>
      <p:sp>
        <p:nvSpPr>
          <p:cNvPr id="130" name="Rounded Rectangle 129"/>
          <p:cNvSpPr/>
          <p:nvPr/>
        </p:nvSpPr>
        <p:spPr>
          <a:xfrm>
            <a:off x="548640" y="5532120"/>
            <a:ext cx="11094720" cy="960120"/>
          </a:xfrm>
          <a:prstGeom prst="roundRect">
            <a:avLst>
              <a:gd name="adj" fmla="val 6000"/>
            </a:avLst>
          </a:prstGeom>
          <a:solidFill>
            <a:srgbClr val="104A28"/>
          </a:solidFill>
          <a:ln w="12700">
            <a:solidFill>
              <a:srgbClr val="E8C46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1" name="TextBox 130"/>
          <p:cNvSpPr txBox="1"/>
          <p:nvPr/>
        </p:nvSpPr>
        <p:spPr>
          <a:xfrm>
            <a:off x="777240" y="5650992"/>
            <a:ext cx="10637520" cy="320040"/>
          </a:xfrm>
          <a:prstGeom prst="rect">
            <a:avLst/>
          </a:prstGeom>
          <a:noFill/>
        </p:spPr>
        <p:txBody>
          <a:bodyPr wrap="square" lIns="0" rIns="0" tIns="0" bIns="0">
            <a:spAutoFit/>
          </a:bodyPr>
          <a:lstStyle/>
          <a:p>
            <a:pPr algn="l"/>
            <a:r>
              <a:rPr sz="1200" b="1">
                <a:solidFill>
                  <a:srgbClr val="E8C46A"/>
                </a:solidFill>
                <a:latin typeface="Calibri"/>
              </a:rPr>
              <a:t>KEY SWING FACTORS &amp; RISK TRIGGERS</a:t>
            </a:r>
          </a:p>
        </p:txBody>
      </p:sp>
      <p:sp>
        <p:nvSpPr>
          <p:cNvPr id="132" name="TextBox 131"/>
          <p:cNvSpPr txBox="1"/>
          <p:nvPr/>
        </p:nvSpPr>
        <p:spPr>
          <a:xfrm>
            <a:off x="777240" y="5989320"/>
            <a:ext cx="10637520" cy="502920"/>
          </a:xfrm>
          <a:prstGeom prst="rect">
            <a:avLst/>
          </a:prstGeom>
          <a:noFill/>
        </p:spPr>
        <p:txBody>
          <a:bodyPr wrap="square" lIns="0" rIns="0" tIns="0" bIns="0">
            <a:spAutoFit/>
          </a:bodyPr>
          <a:lstStyle/>
          <a:p>
            <a:pPr algn="l"/>
            <a:r>
              <a:rPr sz="1100" b="0">
                <a:solidFill>
                  <a:srgbClr val="F5F1E8"/>
                </a:solidFill>
                <a:latin typeface="Calibri"/>
              </a:rPr>
              <a:t>Top revenue swings: (1) Year-1 pilot retention (Bear ≤55%, Base 70%, Bull ≥80%)   (2) Buyer roster (1/3/5+ anchor buyers)   (3) Pro-tier mix (15% / 30% / 45%).   Margin swings: hosting + AI-inference cost per active farm, marketplace logistics automation, and enterprise contract gross terms. RED trigger: Bear revenue + Bear GM held 2 quarters → pull contingency reserve (§9.2 of plan).</a:t>
            </a:r>
          </a:p>
        </p:txBody>
      </p:sp>
      <p:sp>
        <p:nvSpPr>
          <p:cNvPr id="133" name="TextBox 132"/>
          <p:cNvSpPr txBox="1"/>
          <p:nvPr/>
        </p:nvSpPr>
        <p:spPr>
          <a:xfrm>
            <a:off x="548640" y="6565392"/>
            <a:ext cx="11430000" cy="274320"/>
          </a:xfrm>
          <a:prstGeom prst="rect">
            <a:avLst/>
          </a:prstGeom>
          <a:noFill/>
        </p:spPr>
        <p:txBody>
          <a:bodyPr wrap="square" lIns="0" rIns="0" tIns="0" bIns="0">
            <a:spAutoFit/>
          </a:bodyPr>
          <a:lstStyle/>
          <a:p>
            <a:pPr algn="l"/>
            <a:r>
              <a:rPr sz="900" b="0">
                <a:solidFill>
                  <a:srgbClr val="C9D6CC"/>
                </a:solidFill>
                <a:latin typeface="Calibri"/>
              </a:rPr>
              <a:t>Base figures from Slide 15. Bear = −30% farm count, −20% ARPA, GM compression. Bull = +25% farm count, +15% ARPA, GM expansion.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10972800" cy="502920"/>
          </a:xfrm>
          <a:prstGeom prst="rect">
            <a:avLst/>
          </a:prstGeom>
          <a:noFill/>
        </p:spPr>
        <p:txBody>
          <a:bodyPr wrap="square" lIns="36000" rIns="36000" tIns="18000" bIns="18000" anchor="t">
            <a:spAutoFit/>
          </a:bodyPr>
          <a:lstStyle/>
          <a:p>
            <a:pPr algn="l"/>
            <a:r>
              <a:rPr sz="1200" b="1">
                <a:solidFill>
                  <a:srgbClr val="D4AF37"/>
                </a:solidFill>
                <a:latin typeface="Calibri"/>
              </a:rPr>
              <a:t>SCENARIO WATERFALL</a:t>
            </a:r>
          </a:p>
        </p:txBody>
      </p:sp>
      <p:sp>
        <p:nvSpPr>
          <p:cNvPr id="4" name="TextBox 3"/>
          <p:cNvSpPr txBox="1"/>
          <p:nvPr/>
        </p:nvSpPr>
        <p:spPr>
          <a:xfrm>
            <a:off x="457200" y="685800"/>
            <a:ext cx="10972800" cy="640080"/>
          </a:xfrm>
          <a:prstGeom prst="rect">
            <a:avLst/>
          </a:prstGeom>
          <a:noFill/>
        </p:spPr>
        <p:txBody>
          <a:bodyPr wrap="square" lIns="36000" rIns="36000" tIns="18000" bIns="18000" anchor="t">
            <a:spAutoFit/>
          </a:bodyPr>
          <a:lstStyle/>
          <a:p>
            <a:pPr algn="l"/>
            <a:r>
              <a:rPr sz="2000" b="1">
                <a:solidFill>
                  <a:srgbClr val="F5F1E6"/>
                </a:solidFill>
                <a:latin typeface="Calibri"/>
              </a:rPr>
              <a:t>Bear → Base → Bull: How Assumptions Flow Into Revenue &amp; Gross Profit</a:t>
            </a:r>
          </a:p>
        </p:txBody>
      </p:sp>
      <p:sp>
        <p:nvSpPr>
          <p:cNvPr id="5" name="TextBox 4"/>
          <p:cNvSpPr txBox="1"/>
          <p:nvPr/>
        </p:nvSpPr>
        <p:spPr>
          <a:xfrm>
            <a:off x="457200" y="1207008"/>
            <a:ext cx="10972800" cy="365760"/>
          </a:xfrm>
          <a:prstGeom prst="rect">
            <a:avLst/>
          </a:prstGeom>
          <a:noFill/>
        </p:spPr>
        <p:txBody>
          <a:bodyPr wrap="square" lIns="36000" rIns="36000" tIns="18000" bIns="18000" anchor="t">
            <a:spAutoFit/>
          </a:bodyPr>
          <a:lstStyle/>
          <a:p>
            <a:pPr algn="l"/>
            <a:r>
              <a:rPr sz="1200" b="0">
                <a:solidFill>
                  <a:srgbClr val="CFC9B8"/>
                </a:solidFill>
                <a:latin typeface="Calibri"/>
              </a:rPr>
              <a:t>Year 1 / Year 2 / Year 3 — values in $M.  Δ shown vs. Base.</a:t>
            </a:r>
          </a:p>
        </p:txBody>
      </p:sp>
      <p:sp>
        <p:nvSpPr>
          <p:cNvPr id="6" name="Rectangle 5"/>
          <p:cNvSpPr/>
          <p:nvPr/>
        </p:nvSpPr>
        <p:spPr>
          <a:xfrm>
            <a:off x="457200" y="1600200"/>
            <a:ext cx="5806440" cy="4206240"/>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0080" y="1737360"/>
            <a:ext cx="5440679" cy="365760"/>
          </a:xfrm>
          <a:prstGeom prst="rect">
            <a:avLst/>
          </a:prstGeom>
          <a:noFill/>
        </p:spPr>
        <p:txBody>
          <a:bodyPr wrap="square" lIns="36000" rIns="36000" tIns="18000" bIns="18000" anchor="t">
            <a:spAutoFit/>
          </a:bodyPr>
          <a:lstStyle/>
          <a:p>
            <a:pPr algn="l"/>
            <a:r>
              <a:rPr sz="1500" b="1">
                <a:solidFill>
                  <a:srgbClr val="D4AF37"/>
                </a:solidFill>
                <a:latin typeface="Calibri"/>
              </a:rPr>
              <a:t>Total Revenue Waterfall</a:t>
            </a:r>
          </a:p>
        </p:txBody>
      </p:sp>
      <p:sp>
        <p:nvSpPr>
          <p:cNvPr id="8" name="TextBox 7"/>
          <p:cNvSpPr txBox="1"/>
          <p:nvPr/>
        </p:nvSpPr>
        <p:spPr>
          <a:xfrm>
            <a:off x="91440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1</a:t>
            </a:r>
          </a:p>
        </p:txBody>
      </p:sp>
      <p:sp>
        <p:nvSpPr>
          <p:cNvPr id="9" name="Rectangle 8"/>
          <p:cNvSpPr/>
          <p:nvPr/>
        </p:nvSpPr>
        <p:spPr>
          <a:xfrm>
            <a:off x="1147354" y="4998604"/>
            <a:ext cx="388257" cy="76315"/>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10194" y="4678564"/>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0.09</a:t>
            </a:r>
          </a:p>
        </p:txBody>
      </p:sp>
      <p:sp>
        <p:nvSpPr>
          <p:cNvPr id="11" name="TextBox 10"/>
          <p:cNvSpPr txBox="1"/>
          <p:nvPr/>
        </p:nvSpPr>
        <p:spPr>
          <a:xfrm>
            <a:off x="964474" y="4431676"/>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-44%</a:t>
            </a:r>
          </a:p>
        </p:txBody>
      </p:sp>
      <p:sp>
        <p:nvSpPr>
          <p:cNvPr id="12" name="Rectangle 11"/>
          <p:cNvSpPr/>
          <p:nvPr/>
        </p:nvSpPr>
        <p:spPr>
          <a:xfrm>
            <a:off x="1535611" y="4939247"/>
            <a:ext cx="388257" cy="135672"/>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398451" y="4619207"/>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0.16</a:t>
            </a:r>
          </a:p>
        </p:txBody>
      </p:sp>
      <p:sp>
        <p:nvSpPr>
          <p:cNvPr id="14" name="Rectangle 13"/>
          <p:cNvSpPr/>
          <p:nvPr/>
        </p:nvSpPr>
        <p:spPr>
          <a:xfrm>
            <a:off x="1923868" y="4871411"/>
            <a:ext cx="388257" cy="203508"/>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786708" y="4551371"/>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0.24</a:t>
            </a:r>
          </a:p>
        </p:txBody>
      </p:sp>
      <p:sp>
        <p:nvSpPr>
          <p:cNvPr id="16" name="TextBox 15"/>
          <p:cNvSpPr txBox="1"/>
          <p:nvPr/>
        </p:nvSpPr>
        <p:spPr>
          <a:xfrm>
            <a:off x="1740988" y="4304483"/>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+50%</a:t>
            </a:r>
          </a:p>
        </p:txBody>
      </p:sp>
      <p:sp>
        <p:nvSpPr>
          <p:cNvPr id="17" name="TextBox 16"/>
          <p:cNvSpPr txBox="1"/>
          <p:nvPr/>
        </p:nvSpPr>
        <p:spPr>
          <a:xfrm>
            <a:off x="254508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2</a:t>
            </a:r>
          </a:p>
        </p:txBody>
      </p:sp>
      <p:sp>
        <p:nvSpPr>
          <p:cNvPr id="18" name="Rectangle 17"/>
          <p:cNvSpPr/>
          <p:nvPr/>
        </p:nvSpPr>
        <p:spPr>
          <a:xfrm>
            <a:off x="2778034" y="4803574"/>
            <a:ext cx="388257" cy="271345"/>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640874" y="4483534"/>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0.32</a:t>
            </a:r>
          </a:p>
        </p:txBody>
      </p:sp>
      <p:sp>
        <p:nvSpPr>
          <p:cNvPr id="20" name="TextBox 19"/>
          <p:cNvSpPr txBox="1"/>
          <p:nvPr/>
        </p:nvSpPr>
        <p:spPr>
          <a:xfrm>
            <a:off x="2595154" y="4236646"/>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-48%</a:t>
            </a:r>
          </a:p>
        </p:txBody>
      </p:sp>
      <p:sp>
        <p:nvSpPr>
          <p:cNvPr id="21" name="Rectangle 20"/>
          <p:cNvSpPr/>
          <p:nvPr/>
        </p:nvSpPr>
        <p:spPr>
          <a:xfrm>
            <a:off x="3166291" y="4557668"/>
            <a:ext cx="388257" cy="517251"/>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029131" y="4237628"/>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0.61</a:t>
            </a:r>
          </a:p>
        </p:txBody>
      </p:sp>
      <p:sp>
        <p:nvSpPr>
          <p:cNvPr id="23" name="Rectangle 22"/>
          <p:cNvSpPr/>
          <p:nvPr/>
        </p:nvSpPr>
        <p:spPr>
          <a:xfrm>
            <a:off x="3554548" y="4269363"/>
            <a:ext cx="388257" cy="805556"/>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417388" y="3949323"/>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0.95</a:t>
            </a:r>
          </a:p>
        </p:txBody>
      </p:sp>
      <p:sp>
        <p:nvSpPr>
          <p:cNvPr id="25" name="TextBox 24"/>
          <p:cNvSpPr txBox="1"/>
          <p:nvPr/>
        </p:nvSpPr>
        <p:spPr>
          <a:xfrm>
            <a:off x="3371668" y="3702435"/>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+56%</a:t>
            </a:r>
          </a:p>
        </p:txBody>
      </p:sp>
      <p:sp>
        <p:nvSpPr>
          <p:cNvPr id="26" name="TextBox 25"/>
          <p:cNvSpPr txBox="1"/>
          <p:nvPr/>
        </p:nvSpPr>
        <p:spPr>
          <a:xfrm>
            <a:off x="417576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3</a:t>
            </a:r>
          </a:p>
        </p:txBody>
      </p:sp>
      <p:sp>
        <p:nvSpPr>
          <p:cNvPr id="27" name="Rectangle 26"/>
          <p:cNvSpPr/>
          <p:nvPr/>
        </p:nvSpPr>
        <p:spPr>
          <a:xfrm>
            <a:off x="4408714" y="4125211"/>
            <a:ext cx="388257" cy="949708"/>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4271554" y="3805171"/>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1.12</a:t>
            </a:r>
          </a:p>
        </p:txBody>
      </p:sp>
      <p:sp>
        <p:nvSpPr>
          <p:cNvPr id="29" name="TextBox 28"/>
          <p:cNvSpPr txBox="1"/>
          <p:nvPr/>
        </p:nvSpPr>
        <p:spPr>
          <a:xfrm>
            <a:off x="4225834" y="3558283"/>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-44%</a:t>
            </a:r>
          </a:p>
        </p:txBody>
      </p:sp>
      <p:sp>
        <p:nvSpPr>
          <p:cNvPr id="30" name="Rectangle 29"/>
          <p:cNvSpPr/>
          <p:nvPr/>
        </p:nvSpPr>
        <p:spPr>
          <a:xfrm>
            <a:off x="4796971" y="3379012"/>
            <a:ext cx="388257" cy="1695907"/>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4659811" y="3058972"/>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2.00</a:t>
            </a:r>
          </a:p>
        </p:txBody>
      </p:sp>
      <p:sp>
        <p:nvSpPr>
          <p:cNvPr id="32" name="Rectangle 31"/>
          <p:cNvSpPr/>
          <p:nvPr/>
        </p:nvSpPr>
        <p:spPr>
          <a:xfrm>
            <a:off x="5185228" y="2649772"/>
            <a:ext cx="388257" cy="2425147"/>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5048068" y="2329732"/>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2.86</a:t>
            </a:r>
          </a:p>
        </p:txBody>
      </p:sp>
      <p:sp>
        <p:nvSpPr>
          <p:cNvPr id="34" name="TextBox 33"/>
          <p:cNvSpPr txBox="1"/>
          <p:nvPr/>
        </p:nvSpPr>
        <p:spPr>
          <a:xfrm>
            <a:off x="5002348" y="2082844"/>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+43%</a:t>
            </a:r>
          </a:p>
        </p:txBody>
      </p:sp>
      <p:sp>
        <p:nvSpPr>
          <p:cNvPr id="35" name="Rectangle 34"/>
          <p:cNvSpPr/>
          <p:nvPr/>
        </p:nvSpPr>
        <p:spPr>
          <a:xfrm>
            <a:off x="731520" y="5440679"/>
            <a:ext cx="182880" cy="164592"/>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6012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Bear</a:t>
            </a:r>
          </a:p>
        </p:txBody>
      </p:sp>
      <p:sp>
        <p:nvSpPr>
          <p:cNvPr id="37" name="Rectangle 36"/>
          <p:cNvSpPr/>
          <p:nvPr/>
        </p:nvSpPr>
        <p:spPr>
          <a:xfrm>
            <a:off x="1828800" y="5440679"/>
            <a:ext cx="182880" cy="164592"/>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205740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Base</a:t>
            </a:r>
          </a:p>
        </p:txBody>
      </p:sp>
      <p:sp>
        <p:nvSpPr>
          <p:cNvPr id="39" name="Rectangle 38"/>
          <p:cNvSpPr/>
          <p:nvPr/>
        </p:nvSpPr>
        <p:spPr>
          <a:xfrm>
            <a:off x="2926080" y="5440679"/>
            <a:ext cx="182880" cy="164592"/>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15468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Bull</a:t>
            </a:r>
          </a:p>
        </p:txBody>
      </p:sp>
      <p:sp>
        <p:nvSpPr>
          <p:cNvPr id="41" name="TextBox 40"/>
          <p:cNvSpPr txBox="1"/>
          <p:nvPr/>
        </p:nvSpPr>
        <p:spPr>
          <a:xfrm>
            <a:off x="4251959" y="5394959"/>
            <a:ext cx="1828800" cy="274320"/>
          </a:xfrm>
          <a:prstGeom prst="rect">
            <a:avLst/>
          </a:prstGeom>
          <a:noFill/>
        </p:spPr>
        <p:txBody>
          <a:bodyPr wrap="square" lIns="36000" rIns="36000" tIns="18000" bIns="18000" anchor="t">
            <a:spAutoFit/>
          </a:bodyPr>
          <a:lstStyle/>
          <a:p>
            <a:pPr algn="r"/>
            <a:r>
              <a:rPr sz="900" b="0">
                <a:solidFill>
                  <a:srgbClr val="CFC9B8"/>
                </a:solidFill>
                <a:latin typeface="Calibri"/>
              </a:rPr>
              <a:t>Units: $M</a:t>
            </a:r>
          </a:p>
        </p:txBody>
      </p:sp>
      <p:sp>
        <p:nvSpPr>
          <p:cNvPr id="42" name="Rectangle 41"/>
          <p:cNvSpPr/>
          <p:nvPr/>
        </p:nvSpPr>
        <p:spPr>
          <a:xfrm>
            <a:off x="6537960" y="1600200"/>
            <a:ext cx="5806440" cy="4206240"/>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6720840" y="1737360"/>
            <a:ext cx="5440679" cy="365760"/>
          </a:xfrm>
          <a:prstGeom prst="rect">
            <a:avLst/>
          </a:prstGeom>
          <a:noFill/>
        </p:spPr>
        <p:txBody>
          <a:bodyPr wrap="square" lIns="36000" rIns="36000" tIns="18000" bIns="18000" anchor="t">
            <a:spAutoFit/>
          </a:bodyPr>
          <a:lstStyle/>
          <a:p>
            <a:pPr algn="l"/>
            <a:r>
              <a:rPr sz="1500" b="1">
                <a:solidFill>
                  <a:srgbClr val="D4AF37"/>
                </a:solidFill>
                <a:latin typeface="Calibri"/>
              </a:rPr>
              <a:t>Gross Profit Waterfall</a:t>
            </a:r>
          </a:p>
        </p:txBody>
      </p:sp>
      <p:sp>
        <p:nvSpPr>
          <p:cNvPr id="44" name="TextBox 43"/>
          <p:cNvSpPr txBox="1"/>
          <p:nvPr/>
        </p:nvSpPr>
        <p:spPr>
          <a:xfrm>
            <a:off x="699516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1</a:t>
            </a:r>
          </a:p>
        </p:txBody>
      </p:sp>
      <p:sp>
        <p:nvSpPr>
          <p:cNvPr id="45" name="Rectangle 44"/>
          <p:cNvSpPr/>
          <p:nvPr/>
        </p:nvSpPr>
        <p:spPr>
          <a:xfrm>
            <a:off x="7228114" y="5015770"/>
            <a:ext cx="388257" cy="59149"/>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7090954" y="4695730"/>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0.06</a:t>
            </a:r>
          </a:p>
        </p:txBody>
      </p:sp>
      <p:sp>
        <p:nvSpPr>
          <p:cNvPr id="47" name="TextBox 46"/>
          <p:cNvSpPr txBox="1"/>
          <p:nvPr/>
        </p:nvSpPr>
        <p:spPr>
          <a:xfrm>
            <a:off x="7045234" y="4448842"/>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-50%</a:t>
            </a:r>
          </a:p>
        </p:txBody>
      </p:sp>
      <p:sp>
        <p:nvSpPr>
          <p:cNvPr id="48" name="Rectangle 47"/>
          <p:cNvSpPr/>
          <p:nvPr/>
        </p:nvSpPr>
        <p:spPr>
          <a:xfrm>
            <a:off x="7616371" y="4956620"/>
            <a:ext cx="388257" cy="118299"/>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7479211" y="4636580"/>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0.12</a:t>
            </a:r>
          </a:p>
        </p:txBody>
      </p:sp>
      <p:sp>
        <p:nvSpPr>
          <p:cNvPr id="50" name="Rectangle 49"/>
          <p:cNvSpPr/>
          <p:nvPr/>
        </p:nvSpPr>
        <p:spPr>
          <a:xfrm>
            <a:off x="8004628" y="4877753"/>
            <a:ext cx="388257" cy="197166"/>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7867468" y="4557713"/>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0.20</a:t>
            </a:r>
          </a:p>
        </p:txBody>
      </p:sp>
      <p:sp>
        <p:nvSpPr>
          <p:cNvPr id="52" name="TextBox 51"/>
          <p:cNvSpPr txBox="1"/>
          <p:nvPr/>
        </p:nvSpPr>
        <p:spPr>
          <a:xfrm>
            <a:off x="7821748" y="4310825"/>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+67%</a:t>
            </a:r>
          </a:p>
        </p:txBody>
      </p:sp>
      <p:sp>
        <p:nvSpPr>
          <p:cNvPr id="53" name="TextBox 52"/>
          <p:cNvSpPr txBox="1"/>
          <p:nvPr/>
        </p:nvSpPr>
        <p:spPr>
          <a:xfrm>
            <a:off x="862584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2</a:t>
            </a:r>
          </a:p>
        </p:txBody>
      </p:sp>
      <p:sp>
        <p:nvSpPr>
          <p:cNvPr id="54" name="Rectangle 53"/>
          <p:cNvSpPr/>
          <p:nvPr/>
        </p:nvSpPr>
        <p:spPr>
          <a:xfrm>
            <a:off x="8858794" y="4858036"/>
            <a:ext cx="388257" cy="216883"/>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8721634" y="4537996"/>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0.22</a:t>
            </a:r>
          </a:p>
        </p:txBody>
      </p:sp>
      <p:sp>
        <p:nvSpPr>
          <p:cNvPr id="56" name="TextBox 55"/>
          <p:cNvSpPr txBox="1"/>
          <p:nvPr/>
        </p:nvSpPr>
        <p:spPr>
          <a:xfrm>
            <a:off x="8675914" y="4291108"/>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-52%</a:t>
            </a:r>
          </a:p>
        </p:txBody>
      </p:sp>
      <p:sp>
        <p:nvSpPr>
          <p:cNvPr id="57" name="Rectangle 56"/>
          <p:cNvSpPr/>
          <p:nvPr/>
        </p:nvSpPr>
        <p:spPr>
          <a:xfrm>
            <a:off x="9247051" y="4621437"/>
            <a:ext cx="388257" cy="453482"/>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9109891" y="4301397"/>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0.46</a:t>
            </a:r>
          </a:p>
        </p:txBody>
      </p:sp>
      <p:sp>
        <p:nvSpPr>
          <p:cNvPr id="59" name="Rectangle 58"/>
          <p:cNvSpPr/>
          <p:nvPr/>
        </p:nvSpPr>
        <p:spPr>
          <a:xfrm>
            <a:off x="9635308" y="4315829"/>
            <a:ext cx="388257" cy="759090"/>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9498148" y="3995789"/>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0.77</a:t>
            </a:r>
          </a:p>
        </p:txBody>
      </p:sp>
      <p:sp>
        <p:nvSpPr>
          <p:cNvPr id="61" name="TextBox 60"/>
          <p:cNvSpPr txBox="1"/>
          <p:nvPr/>
        </p:nvSpPr>
        <p:spPr>
          <a:xfrm>
            <a:off x="9452428" y="3748901"/>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+67%</a:t>
            </a:r>
          </a:p>
        </p:txBody>
      </p:sp>
      <p:sp>
        <p:nvSpPr>
          <p:cNvPr id="62" name="TextBox 61"/>
          <p:cNvSpPr txBox="1"/>
          <p:nvPr/>
        </p:nvSpPr>
        <p:spPr>
          <a:xfrm>
            <a:off x="10256520" y="5120640"/>
            <a:ext cx="1630680" cy="274320"/>
          </a:xfrm>
          <a:prstGeom prst="rect">
            <a:avLst/>
          </a:prstGeom>
          <a:noFill/>
        </p:spPr>
        <p:txBody>
          <a:bodyPr wrap="square" lIns="36000" rIns="36000" tIns="18000" bIns="18000" anchor="t">
            <a:spAutoFit/>
          </a:bodyPr>
          <a:lstStyle/>
          <a:p>
            <a:pPr algn="ctr"/>
            <a:r>
              <a:rPr sz="1100" b="1">
                <a:solidFill>
                  <a:srgbClr val="F5F1E6"/>
                </a:solidFill>
                <a:latin typeface="Calibri"/>
              </a:rPr>
              <a:t>Year 3</a:t>
            </a:r>
          </a:p>
        </p:txBody>
      </p:sp>
      <p:sp>
        <p:nvSpPr>
          <p:cNvPr id="63" name="Rectangle 62"/>
          <p:cNvSpPr/>
          <p:nvPr/>
        </p:nvSpPr>
        <p:spPr>
          <a:xfrm>
            <a:off x="10489474" y="4266537"/>
            <a:ext cx="388257" cy="808382"/>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10352314" y="3946497"/>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0.82</a:t>
            </a:r>
          </a:p>
        </p:txBody>
      </p:sp>
      <p:sp>
        <p:nvSpPr>
          <p:cNvPr id="65" name="TextBox 64"/>
          <p:cNvSpPr txBox="1"/>
          <p:nvPr/>
        </p:nvSpPr>
        <p:spPr>
          <a:xfrm>
            <a:off x="10306594" y="3699609"/>
            <a:ext cx="754017" cy="228600"/>
          </a:xfrm>
          <a:prstGeom prst="rect">
            <a:avLst/>
          </a:prstGeom>
          <a:noFill/>
        </p:spPr>
        <p:txBody>
          <a:bodyPr wrap="square" lIns="36000" rIns="36000" tIns="18000" bIns="18000" anchor="t">
            <a:spAutoFit/>
          </a:bodyPr>
          <a:lstStyle/>
          <a:p>
            <a:pPr algn="ctr"/>
            <a:r>
              <a:rPr sz="800" b="1">
                <a:solidFill>
                  <a:srgbClr val="B04A3F"/>
                </a:solidFill>
                <a:latin typeface="Calibri"/>
              </a:rPr>
              <a:t>-47%</a:t>
            </a:r>
          </a:p>
        </p:txBody>
      </p:sp>
      <p:sp>
        <p:nvSpPr>
          <p:cNvPr id="66" name="Rectangle 65"/>
          <p:cNvSpPr/>
          <p:nvPr/>
        </p:nvSpPr>
        <p:spPr>
          <a:xfrm>
            <a:off x="10877731" y="3537021"/>
            <a:ext cx="388257" cy="1537898"/>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10740571" y="3216981"/>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1.56</a:t>
            </a:r>
          </a:p>
        </p:txBody>
      </p:sp>
      <p:sp>
        <p:nvSpPr>
          <p:cNvPr id="68" name="Rectangle 67"/>
          <p:cNvSpPr/>
          <p:nvPr/>
        </p:nvSpPr>
        <p:spPr>
          <a:xfrm>
            <a:off x="11265988" y="2649772"/>
            <a:ext cx="388257" cy="2425147"/>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11128828" y="2329732"/>
            <a:ext cx="662577" cy="274320"/>
          </a:xfrm>
          <a:prstGeom prst="rect">
            <a:avLst/>
          </a:prstGeom>
          <a:noFill/>
        </p:spPr>
        <p:txBody>
          <a:bodyPr wrap="square" lIns="36000" rIns="36000" tIns="18000" bIns="18000" anchor="t">
            <a:spAutoFit/>
          </a:bodyPr>
          <a:lstStyle/>
          <a:p>
            <a:pPr algn="ctr"/>
            <a:r>
              <a:rPr sz="900" b="1">
                <a:solidFill>
                  <a:srgbClr val="F5F1E6"/>
                </a:solidFill>
                <a:latin typeface="Calibri"/>
              </a:rPr>
              <a:t>2.46</a:t>
            </a:r>
          </a:p>
        </p:txBody>
      </p:sp>
      <p:sp>
        <p:nvSpPr>
          <p:cNvPr id="70" name="TextBox 69"/>
          <p:cNvSpPr txBox="1"/>
          <p:nvPr/>
        </p:nvSpPr>
        <p:spPr>
          <a:xfrm>
            <a:off x="11083108" y="2082844"/>
            <a:ext cx="754017" cy="228600"/>
          </a:xfrm>
          <a:prstGeom prst="rect">
            <a:avLst/>
          </a:prstGeom>
          <a:noFill/>
        </p:spPr>
        <p:txBody>
          <a:bodyPr wrap="square" lIns="36000" rIns="36000" tIns="18000" bIns="18000" anchor="t">
            <a:spAutoFit/>
          </a:bodyPr>
          <a:lstStyle/>
          <a:p>
            <a:pPr algn="ctr"/>
            <a:r>
              <a:rPr sz="800" b="1">
                <a:solidFill>
                  <a:srgbClr val="6EA86E"/>
                </a:solidFill>
                <a:latin typeface="Calibri"/>
              </a:rPr>
              <a:t>+58%</a:t>
            </a:r>
          </a:p>
        </p:txBody>
      </p:sp>
      <p:sp>
        <p:nvSpPr>
          <p:cNvPr id="71" name="Rectangle 70"/>
          <p:cNvSpPr/>
          <p:nvPr/>
        </p:nvSpPr>
        <p:spPr>
          <a:xfrm>
            <a:off x="6812280" y="5440679"/>
            <a:ext cx="182880" cy="164592"/>
          </a:xfrm>
          <a:prstGeom prst="rect">
            <a:avLst/>
          </a:prstGeom>
          <a:solidFill>
            <a:srgbClr val="B04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TextBox 71"/>
          <p:cNvSpPr txBox="1"/>
          <p:nvPr/>
        </p:nvSpPr>
        <p:spPr>
          <a:xfrm>
            <a:off x="704088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Bear</a:t>
            </a:r>
          </a:p>
        </p:txBody>
      </p:sp>
      <p:sp>
        <p:nvSpPr>
          <p:cNvPr id="73" name="Rectangle 72"/>
          <p:cNvSpPr/>
          <p:nvPr/>
        </p:nvSpPr>
        <p:spPr>
          <a:xfrm>
            <a:off x="7909560" y="5440679"/>
            <a:ext cx="182880" cy="164592"/>
          </a:xfrm>
          <a:prstGeom prst="rect">
            <a:avLst/>
          </a:prstGeom>
          <a:solidFill>
            <a:srgbClr val="C9B1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TextBox 73"/>
          <p:cNvSpPr txBox="1"/>
          <p:nvPr/>
        </p:nvSpPr>
        <p:spPr>
          <a:xfrm>
            <a:off x="813816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Base</a:t>
            </a:r>
          </a:p>
        </p:txBody>
      </p:sp>
      <p:sp>
        <p:nvSpPr>
          <p:cNvPr id="75" name="Rectangle 74"/>
          <p:cNvSpPr/>
          <p:nvPr/>
        </p:nvSpPr>
        <p:spPr>
          <a:xfrm>
            <a:off x="9006840" y="5440679"/>
            <a:ext cx="182880" cy="164592"/>
          </a:xfrm>
          <a:prstGeom prst="rect">
            <a:avLst/>
          </a:prstGeom>
          <a:solidFill>
            <a:srgbClr val="6EA86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TextBox 75"/>
          <p:cNvSpPr txBox="1"/>
          <p:nvPr/>
        </p:nvSpPr>
        <p:spPr>
          <a:xfrm>
            <a:off x="9235440" y="5394959"/>
            <a:ext cx="822960" cy="274320"/>
          </a:xfrm>
          <a:prstGeom prst="rect">
            <a:avLst/>
          </a:prstGeom>
          <a:noFill/>
        </p:spPr>
        <p:txBody>
          <a:bodyPr wrap="square" lIns="36000" rIns="36000" tIns="18000" bIns="18000" anchor="t">
            <a:spAutoFit/>
          </a:bodyPr>
          <a:lstStyle/>
          <a:p>
            <a:pPr algn="l"/>
            <a:r>
              <a:rPr sz="1000" b="0">
                <a:solidFill>
                  <a:srgbClr val="F5F1E6"/>
                </a:solidFill>
                <a:latin typeface="Calibri"/>
              </a:rPr>
              <a:t>Bull</a:t>
            </a:r>
          </a:p>
        </p:txBody>
      </p:sp>
      <p:sp>
        <p:nvSpPr>
          <p:cNvPr id="77" name="TextBox 76"/>
          <p:cNvSpPr txBox="1"/>
          <p:nvPr/>
        </p:nvSpPr>
        <p:spPr>
          <a:xfrm>
            <a:off x="10332720" y="5394959"/>
            <a:ext cx="1828800" cy="274320"/>
          </a:xfrm>
          <a:prstGeom prst="rect">
            <a:avLst/>
          </a:prstGeom>
          <a:noFill/>
        </p:spPr>
        <p:txBody>
          <a:bodyPr wrap="square" lIns="36000" rIns="36000" tIns="18000" bIns="18000" anchor="t">
            <a:spAutoFit/>
          </a:bodyPr>
          <a:lstStyle/>
          <a:p>
            <a:pPr algn="r"/>
            <a:r>
              <a:rPr sz="900" b="0">
                <a:solidFill>
                  <a:srgbClr val="CFC9B8"/>
                </a:solidFill>
                <a:latin typeface="Calibri"/>
              </a:rPr>
              <a:t>Units: $M</a:t>
            </a:r>
          </a:p>
        </p:txBody>
      </p:sp>
      <p:sp>
        <p:nvSpPr>
          <p:cNvPr id="78" name="Rectangle 77"/>
          <p:cNvSpPr/>
          <p:nvPr/>
        </p:nvSpPr>
        <p:spPr>
          <a:xfrm>
            <a:off x="457200" y="5943600"/>
            <a:ext cx="11887200" cy="777240"/>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640080" y="5989320"/>
            <a:ext cx="11521440" cy="320040"/>
          </a:xfrm>
          <a:prstGeom prst="rect">
            <a:avLst/>
          </a:prstGeom>
          <a:noFill/>
        </p:spPr>
        <p:txBody>
          <a:bodyPr wrap="square" lIns="36000" rIns="36000" tIns="18000" bIns="18000" anchor="t">
            <a:spAutoFit/>
          </a:bodyPr>
          <a:lstStyle/>
          <a:p>
            <a:pPr algn="l"/>
            <a:r>
              <a:rPr sz="1000" b="1">
                <a:solidFill>
                  <a:srgbClr val="D4AF37"/>
                </a:solidFill>
                <a:latin typeface="Calibri"/>
              </a:rPr>
              <a:t>KEY READ</a:t>
            </a:r>
          </a:p>
        </p:txBody>
      </p:sp>
      <p:sp>
        <p:nvSpPr>
          <p:cNvPr id="80" name="TextBox 79"/>
          <p:cNvSpPr txBox="1"/>
          <p:nvPr/>
        </p:nvSpPr>
        <p:spPr>
          <a:xfrm>
            <a:off x="640080" y="6236208"/>
            <a:ext cx="11521440" cy="457200"/>
          </a:xfrm>
          <a:prstGeom prst="rect">
            <a:avLst/>
          </a:prstGeom>
          <a:noFill/>
        </p:spPr>
        <p:txBody>
          <a:bodyPr wrap="square" lIns="36000" rIns="36000" tIns="18000" bIns="18000" anchor="t">
            <a:spAutoFit/>
          </a:bodyPr>
          <a:lstStyle/>
          <a:p>
            <a:pPr algn="l"/>
            <a:r>
              <a:rPr sz="1100" b="0">
                <a:solidFill>
                  <a:srgbClr val="F5F1E6"/>
                </a:solidFill>
                <a:latin typeface="Calibri"/>
              </a:rPr>
              <a:t>Revenue swing widens from ±$0.07M in Y1 to ±$0.86M in Y3 as marketplace GMV compounds. Gross profit swing widens faster (±$0.04M → ±$0.90M) because Bull blends 86% GM vs. Bear's 73%. Hit Base on farms + ARPA in Y1 to keep Y3 Bull on the table.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4320"/>
            <a:ext cx="10972800" cy="365760"/>
          </a:xfrm>
          <a:prstGeom prst="rect">
            <a:avLst/>
          </a:prstGeom>
          <a:noFill/>
        </p:spPr>
        <p:txBody>
          <a:bodyPr wrap="square" lIns="36000" rIns="36000" tIns="18000" bIns="18000" anchor="t">
            <a:spAutoFit/>
          </a:bodyPr>
          <a:lstStyle/>
          <a:p>
            <a:pPr algn="l"/>
            <a:r>
              <a:rPr sz="1100" b="1">
                <a:solidFill>
                  <a:srgbClr val="D4AF37"/>
                </a:solidFill>
                <a:latin typeface="Calibri"/>
              </a:rPr>
              <a:t>ASSUMPTIONS SUMMARY</a:t>
            </a:r>
          </a:p>
        </p:txBody>
      </p:sp>
      <p:sp>
        <p:nvSpPr>
          <p:cNvPr id="4" name="TextBox 3"/>
          <p:cNvSpPr txBox="1"/>
          <p:nvPr/>
        </p:nvSpPr>
        <p:spPr>
          <a:xfrm>
            <a:off x="457200" y="548640"/>
            <a:ext cx="10972800" cy="502920"/>
          </a:xfrm>
          <a:prstGeom prst="rect">
            <a:avLst/>
          </a:prstGeom>
          <a:noFill/>
        </p:spPr>
        <p:txBody>
          <a:bodyPr wrap="square" lIns="36000" rIns="36000" tIns="18000" bIns="18000" anchor="t">
            <a:spAutoFit/>
          </a:bodyPr>
          <a:lstStyle/>
          <a:p>
            <a:pPr algn="l"/>
            <a:r>
              <a:rPr sz="2000" b="1">
                <a:solidFill>
                  <a:srgbClr val="F5F1E6"/>
                </a:solidFill>
                <a:latin typeface="Calibri"/>
              </a:rPr>
              <a:t>Bear / Base / Bull Inputs and Formulas — Revenue &amp; Gross Profit</a:t>
            </a:r>
          </a:p>
        </p:txBody>
      </p:sp>
      <p:sp>
        <p:nvSpPr>
          <p:cNvPr id="5" name="TextBox 4"/>
          <p:cNvSpPr txBox="1"/>
          <p:nvPr/>
        </p:nvSpPr>
        <p:spPr>
          <a:xfrm>
            <a:off x="457200" y="960120"/>
            <a:ext cx="10972800" cy="320040"/>
          </a:xfrm>
          <a:prstGeom prst="rect">
            <a:avLst/>
          </a:prstGeom>
          <a:noFill/>
        </p:spPr>
        <p:txBody>
          <a:bodyPr wrap="square" lIns="36000" rIns="36000" tIns="18000" bIns="18000" anchor="t">
            <a:spAutoFit/>
          </a:bodyPr>
          <a:lstStyle/>
          <a:p>
            <a:pPr algn="l"/>
            <a:r>
              <a:rPr sz="1000" b="0">
                <a:solidFill>
                  <a:srgbClr val="CFC9B8"/>
                </a:solidFill>
                <a:latin typeface="Calibri"/>
              </a:rPr>
              <a:t>Year-3 inputs unless noted. Use with Slides 15-17.</a:t>
            </a:r>
          </a:p>
        </p:txBody>
      </p:sp>
      <p:sp>
        <p:nvSpPr>
          <p:cNvPr id="6" name="Rectangle 5"/>
          <p:cNvSpPr/>
          <p:nvPr/>
        </p:nvSpPr>
        <p:spPr>
          <a:xfrm>
            <a:off x="365760" y="1371600"/>
            <a:ext cx="2286000" cy="310896"/>
          </a:xfrm>
          <a:prstGeom prst="rect">
            <a:avLst/>
          </a:prstGeom>
          <a:solidFill>
            <a:srgbClr val="124A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11480" y="1389888"/>
            <a:ext cx="2194560" cy="310896"/>
          </a:xfrm>
          <a:prstGeom prst="rect">
            <a:avLst/>
          </a:prstGeom>
          <a:noFill/>
        </p:spPr>
        <p:txBody>
          <a:bodyPr wrap="square" lIns="36000" rIns="36000" tIns="18000" bIns="18000" anchor="t">
            <a:spAutoFit/>
          </a:bodyPr>
          <a:lstStyle/>
          <a:p>
            <a:pPr algn="l"/>
            <a:r>
              <a:rPr sz="900" b="1">
                <a:solidFill>
                  <a:srgbClr val="D4AF37"/>
                </a:solidFill>
                <a:latin typeface="Calibri"/>
              </a:rPr>
              <a:t>Driver</a:t>
            </a:r>
          </a:p>
        </p:txBody>
      </p:sp>
      <p:sp>
        <p:nvSpPr>
          <p:cNvPr id="8" name="Rectangle 7"/>
          <p:cNvSpPr/>
          <p:nvPr/>
        </p:nvSpPr>
        <p:spPr>
          <a:xfrm>
            <a:off x="2651760" y="1371600"/>
            <a:ext cx="3108960" cy="310896"/>
          </a:xfrm>
          <a:prstGeom prst="rect">
            <a:avLst/>
          </a:prstGeom>
          <a:solidFill>
            <a:srgbClr val="124A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697479" y="1389888"/>
            <a:ext cx="3017520" cy="310896"/>
          </a:xfrm>
          <a:prstGeom prst="rect">
            <a:avLst/>
          </a:prstGeom>
          <a:noFill/>
        </p:spPr>
        <p:txBody>
          <a:bodyPr wrap="square" lIns="36000" rIns="36000" tIns="18000" bIns="18000" anchor="t">
            <a:spAutoFit/>
          </a:bodyPr>
          <a:lstStyle/>
          <a:p>
            <a:pPr algn="l"/>
            <a:r>
              <a:rPr sz="900" b="1">
                <a:solidFill>
                  <a:srgbClr val="D4AF37"/>
                </a:solidFill>
                <a:latin typeface="Calibri"/>
              </a:rPr>
              <a:t>Definition / Unit</a:t>
            </a:r>
          </a:p>
        </p:txBody>
      </p:sp>
      <p:sp>
        <p:nvSpPr>
          <p:cNvPr id="10" name="Rectangle 9"/>
          <p:cNvSpPr/>
          <p:nvPr/>
        </p:nvSpPr>
        <p:spPr>
          <a:xfrm>
            <a:off x="5760720" y="1371600"/>
            <a:ext cx="960120" cy="310896"/>
          </a:xfrm>
          <a:prstGeom prst="rect">
            <a:avLst/>
          </a:prstGeom>
          <a:solidFill>
            <a:srgbClr val="124A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06440" y="1389888"/>
            <a:ext cx="868680" cy="310896"/>
          </a:xfrm>
          <a:prstGeom prst="rect">
            <a:avLst/>
          </a:prstGeom>
          <a:noFill/>
        </p:spPr>
        <p:txBody>
          <a:bodyPr wrap="square" lIns="36000" rIns="36000" tIns="18000" bIns="18000" anchor="t">
            <a:spAutoFit/>
          </a:bodyPr>
          <a:lstStyle/>
          <a:p>
            <a:pPr algn="ctr"/>
            <a:r>
              <a:rPr sz="900" b="1">
                <a:solidFill>
                  <a:srgbClr val="D4AF37"/>
                </a:solidFill>
                <a:latin typeface="Calibri"/>
              </a:rPr>
              <a:t>Bear</a:t>
            </a:r>
          </a:p>
        </p:txBody>
      </p:sp>
      <p:sp>
        <p:nvSpPr>
          <p:cNvPr id="12" name="Rectangle 11"/>
          <p:cNvSpPr/>
          <p:nvPr/>
        </p:nvSpPr>
        <p:spPr>
          <a:xfrm>
            <a:off x="6720840" y="1371600"/>
            <a:ext cx="960120" cy="310896"/>
          </a:xfrm>
          <a:prstGeom prst="rect">
            <a:avLst/>
          </a:prstGeom>
          <a:solidFill>
            <a:srgbClr val="124A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766559" y="1389888"/>
            <a:ext cx="868680" cy="310896"/>
          </a:xfrm>
          <a:prstGeom prst="rect">
            <a:avLst/>
          </a:prstGeom>
          <a:noFill/>
        </p:spPr>
        <p:txBody>
          <a:bodyPr wrap="square" lIns="36000" rIns="36000" tIns="18000" bIns="18000" anchor="t">
            <a:spAutoFit/>
          </a:bodyPr>
          <a:lstStyle/>
          <a:p>
            <a:pPr algn="ctr"/>
            <a:r>
              <a:rPr sz="900" b="1">
                <a:solidFill>
                  <a:srgbClr val="D4AF37"/>
                </a:solidFill>
                <a:latin typeface="Calibri"/>
              </a:rPr>
              <a:t>Base</a:t>
            </a:r>
          </a:p>
        </p:txBody>
      </p:sp>
      <p:sp>
        <p:nvSpPr>
          <p:cNvPr id="14" name="Rectangle 13"/>
          <p:cNvSpPr/>
          <p:nvPr/>
        </p:nvSpPr>
        <p:spPr>
          <a:xfrm>
            <a:off x="7680960" y="1371600"/>
            <a:ext cx="960120" cy="310896"/>
          </a:xfrm>
          <a:prstGeom prst="rect">
            <a:avLst/>
          </a:prstGeom>
          <a:solidFill>
            <a:srgbClr val="124A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26680" y="1389888"/>
            <a:ext cx="868680" cy="310896"/>
          </a:xfrm>
          <a:prstGeom prst="rect">
            <a:avLst/>
          </a:prstGeom>
          <a:noFill/>
        </p:spPr>
        <p:txBody>
          <a:bodyPr wrap="square" lIns="36000" rIns="36000" tIns="18000" bIns="18000" anchor="t">
            <a:spAutoFit/>
          </a:bodyPr>
          <a:lstStyle/>
          <a:p>
            <a:pPr algn="ctr"/>
            <a:r>
              <a:rPr sz="900" b="1">
                <a:solidFill>
                  <a:srgbClr val="D4AF37"/>
                </a:solidFill>
                <a:latin typeface="Calibri"/>
              </a:rPr>
              <a:t>Bull</a:t>
            </a:r>
          </a:p>
        </p:txBody>
      </p:sp>
      <p:sp>
        <p:nvSpPr>
          <p:cNvPr id="16" name="Rectangle 15"/>
          <p:cNvSpPr/>
          <p:nvPr/>
        </p:nvSpPr>
        <p:spPr>
          <a:xfrm>
            <a:off x="365760" y="1682496"/>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11480" y="1700784"/>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Paying farms (Y3)</a:t>
            </a:r>
          </a:p>
        </p:txBody>
      </p:sp>
      <p:sp>
        <p:nvSpPr>
          <p:cNvPr id="18" name="TextBox 17"/>
          <p:cNvSpPr txBox="1"/>
          <p:nvPr/>
        </p:nvSpPr>
        <p:spPr>
          <a:xfrm>
            <a:off x="2697479" y="1700784"/>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 of paying farm accounts</a:t>
            </a:r>
          </a:p>
        </p:txBody>
      </p:sp>
      <p:sp>
        <p:nvSpPr>
          <p:cNvPr id="19" name="TextBox 18"/>
          <p:cNvSpPr txBox="1"/>
          <p:nvPr/>
        </p:nvSpPr>
        <p:spPr>
          <a:xfrm>
            <a:off x="5806440" y="1700784"/>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2,450</a:t>
            </a:r>
          </a:p>
        </p:txBody>
      </p:sp>
      <p:sp>
        <p:nvSpPr>
          <p:cNvPr id="20" name="TextBox 19"/>
          <p:cNvSpPr txBox="1"/>
          <p:nvPr/>
        </p:nvSpPr>
        <p:spPr>
          <a:xfrm>
            <a:off x="6766559" y="1700784"/>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3,500</a:t>
            </a:r>
          </a:p>
        </p:txBody>
      </p:sp>
      <p:sp>
        <p:nvSpPr>
          <p:cNvPr id="21" name="TextBox 20"/>
          <p:cNvSpPr txBox="1"/>
          <p:nvPr/>
        </p:nvSpPr>
        <p:spPr>
          <a:xfrm>
            <a:off x="7726680" y="1700784"/>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4,375</a:t>
            </a:r>
          </a:p>
        </p:txBody>
      </p:sp>
      <p:sp>
        <p:nvSpPr>
          <p:cNvPr id="22" name="Rectangle 21"/>
          <p:cNvSpPr/>
          <p:nvPr/>
        </p:nvSpPr>
        <p:spPr>
          <a:xfrm>
            <a:off x="365760" y="1993392"/>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11480" y="2011680"/>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Blended ARPA (Y3)</a:t>
            </a:r>
          </a:p>
        </p:txBody>
      </p:sp>
      <p:sp>
        <p:nvSpPr>
          <p:cNvPr id="24" name="TextBox 23"/>
          <p:cNvSpPr txBox="1"/>
          <p:nvPr/>
        </p:nvSpPr>
        <p:spPr>
          <a:xfrm>
            <a:off x="2697479" y="2011680"/>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Annual revenue / farm ($)</a:t>
            </a:r>
          </a:p>
        </p:txBody>
      </p:sp>
      <p:sp>
        <p:nvSpPr>
          <p:cNvPr id="25" name="TextBox 24"/>
          <p:cNvSpPr txBox="1"/>
          <p:nvPr/>
        </p:nvSpPr>
        <p:spPr>
          <a:xfrm>
            <a:off x="5806440" y="2011680"/>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$365</a:t>
            </a:r>
          </a:p>
        </p:txBody>
      </p:sp>
      <p:sp>
        <p:nvSpPr>
          <p:cNvPr id="26" name="TextBox 25"/>
          <p:cNvSpPr txBox="1"/>
          <p:nvPr/>
        </p:nvSpPr>
        <p:spPr>
          <a:xfrm>
            <a:off x="6766559" y="2011680"/>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$457</a:t>
            </a:r>
          </a:p>
        </p:txBody>
      </p:sp>
      <p:sp>
        <p:nvSpPr>
          <p:cNvPr id="27" name="TextBox 26"/>
          <p:cNvSpPr txBox="1"/>
          <p:nvPr/>
        </p:nvSpPr>
        <p:spPr>
          <a:xfrm>
            <a:off x="7726680" y="2011680"/>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$525</a:t>
            </a:r>
          </a:p>
        </p:txBody>
      </p:sp>
      <p:sp>
        <p:nvSpPr>
          <p:cNvPr id="28" name="Rectangle 27"/>
          <p:cNvSpPr/>
          <p:nvPr/>
        </p:nvSpPr>
        <p:spPr>
          <a:xfrm>
            <a:off x="365760" y="2304288"/>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11480" y="2322576"/>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Pro+Enterprise mix</a:t>
            </a:r>
          </a:p>
        </p:txBody>
      </p:sp>
      <p:sp>
        <p:nvSpPr>
          <p:cNvPr id="30" name="TextBox 29"/>
          <p:cNvSpPr txBox="1"/>
          <p:nvPr/>
        </p:nvSpPr>
        <p:spPr>
          <a:xfrm>
            <a:off x="2697479" y="2322576"/>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 on Pro or Enterprise tier</a:t>
            </a:r>
          </a:p>
        </p:txBody>
      </p:sp>
      <p:sp>
        <p:nvSpPr>
          <p:cNvPr id="31" name="TextBox 30"/>
          <p:cNvSpPr txBox="1"/>
          <p:nvPr/>
        </p:nvSpPr>
        <p:spPr>
          <a:xfrm>
            <a:off x="5806440" y="2322576"/>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25%</a:t>
            </a:r>
          </a:p>
        </p:txBody>
      </p:sp>
      <p:sp>
        <p:nvSpPr>
          <p:cNvPr id="32" name="TextBox 31"/>
          <p:cNvSpPr txBox="1"/>
          <p:nvPr/>
        </p:nvSpPr>
        <p:spPr>
          <a:xfrm>
            <a:off x="6766559" y="2322576"/>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40%</a:t>
            </a:r>
          </a:p>
        </p:txBody>
      </p:sp>
      <p:sp>
        <p:nvSpPr>
          <p:cNvPr id="33" name="TextBox 32"/>
          <p:cNvSpPr txBox="1"/>
          <p:nvPr/>
        </p:nvSpPr>
        <p:spPr>
          <a:xfrm>
            <a:off x="7726680" y="2322576"/>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55%</a:t>
            </a:r>
          </a:p>
        </p:txBody>
      </p:sp>
      <p:sp>
        <p:nvSpPr>
          <p:cNvPr id="34" name="Rectangle 33"/>
          <p:cNvSpPr/>
          <p:nvPr/>
        </p:nvSpPr>
        <p:spPr>
          <a:xfrm>
            <a:off x="365760" y="2615184"/>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411480" y="2633472"/>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Net retention (NRR)</a:t>
            </a:r>
          </a:p>
        </p:txBody>
      </p:sp>
      <p:sp>
        <p:nvSpPr>
          <p:cNvPr id="36" name="TextBox 35"/>
          <p:cNvSpPr txBox="1"/>
          <p:nvPr/>
        </p:nvSpPr>
        <p:spPr>
          <a:xfrm>
            <a:off x="2697479" y="2633472"/>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Expansion - churn</a:t>
            </a:r>
          </a:p>
        </p:txBody>
      </p:sp>
      <p:sp>
        <p:nvSpPr>
          <p:cNvPr id="37" name="TextBox 36"/>
          <p:cNvSpPr txBox="1"/>
          <p:nvPr/>
        </p:nvSpPr>
        <p:spPr>
          <a:xfrm>
            <a:off x="5806440" y="2633472"/>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98%</a:t>
            </a:r>
          </a:p>
        </p:txBody>
      </p:sp>
      <p:sp>
        <p:nvSpPr>
          <p:cNvPr id="38" name="TextBox 37"/>
          <p:cNvSpPr txBox="1"/>
          <p:nvPr/>
        </p:nvSpPr>
        <p:spPr>
          <a:xfrm>
            <a:off x="6766559" y="2633472"/>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112%</a:t>
            </a:r>
          </a:p>
        </p:txBody>
      </p:sp>
      <p:sp>
        <p:nvSpPr>
          <p:cNvPr id="39" name="TextBox 38"/>
          <p:cNvSpPr txBox="1"/>
          <p:nvPr/>
        </p:nvSpPr>
        <p:spPr>
          <a:xfrm>
            <a:off x="7726680" y="2633472"/>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125%</a:t>
            </a:r>
          </a:p>
        </p:txBody>
      </p:sp>
      <p:sp>
        <p:nvSpPr>
          <p:cNvPr id="40" name="Rectangle 39"/>
          <p:cNvSpPr/>
          <p:nvPr/>
        </p:nvSpPr>
        <p:spPr>
          <a:xfrm>
            <a:off x="365760" y="2926080"/>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411480" y="2944368"/>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Logo churn (annual)</a:t>
            </a:r>
          </a:p>
        </p:txBody>
      </p:sp>
      <p:sp>
        <p:nvSpPr>
          <p:cNvPr id="42" name="TextBox 41"/>
          <p:cNvSpPr txBox="1"/>
          <p:nvPr/>
        </p:nvSpPr>
        <p:spPr>
          <a:xfrm>
            <a:off x="2697479" y="2944368"/>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 of paying farms lost</a:t>
            </a:r>
          </a:p>
        </p:txBody>
      </p:sp>
      <p:sp>
        <p:nvSpPr>
          <p:cNvPr id="43" name="TextBox 42"/>
          <p:cNvSpPr txBox="1"/>
          <p:nvPr/>
        </p:nvSpPr>
        <p:spPr>
          <a:xfrm>
            <a:off x="5806440" y="2944368"/>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12%</a:t>
            </a:r>
          </a:p>
        </p:txBody>
      </p:sp>
      <p:sp>
        <p:nvSpPr>
          <p:cNvPr id="44" name="TextBox 43"/>
          <p:cNvSpPr txBox="1"/>
          <p:nvPr/>
        </p:nvSpPr>
        <p:spPr>
          <a:xfrm>
            <a:off x="6766559" y="2944368"/>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7%</a:t>
            </a:r>
          </a:p>
        </p:txBody>
      </p:sp>
      <p:sp>
        <p:nvSpPr>
          <p:cNvPr id="45" name="TextBox 44"/>
          <p:cNvSpPr txBox="1"/>
          <p:nvPr/>
        </p:nvSpPr>
        <p:spPr>
          <a:xfrm>
            <a:off x="7726680" y="2944368"/>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4%</a:t>
            </a:r>
          </a:p>
        </p:txBody>
      </p:sp>
      <p:sp>
        <p:nvSpPr>
          <p:cNvPr id="46" name="Rectangle 45"/>
          <p:cNvSpPr/>
          <p:nvPr/>
        </p:nvSpPr>
        <p:spPr>
          <a:xfrm>
            <a:off x="365760" y="3236976"/>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411480" y="3255264"/>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Marketplace GMV (Y3)</a:t>
            </a:r>
          </a:p>
        </p:txBody>
      </p:sp>
      <p:sp>
        <p:nvSpPr>
          <p:cNvPr id="48" name="TextBox 47"/>
          <p:cNvSpPr txBox="1"/>
          <p:nvPr/>
        </p:nvSpPr>
        <p:spPr>
          <a:xfrm>
            <a:off x="2697479" y="3255264"/>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Gross merchandise value ($M)</a:t>
            </a:r>
          </a:p>
        </p:txBody>
      </p:sp>
      <p:sp>
        <p:nvSpPr>
          <p:cNvPr id="49" name="TextBox 48"/>
          <p:cNvSpPr txBox="1"/>
          <p:nvPr/>
        </p:nvSpPr>
        <p:spPr>
          <a:xfrm>
            <a:off x="5806440" y="3255264"/>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$7.2M</a:t>
            </a:r>
          </a:p>
        </p:txBody>
      </p:sp>
      <p:sp>
        <p:nvSpPr>
          <p:cNvPr id="50" name="TextBox 49"/>
          <p:cNvSpPr txBox="1"/>
          <p:nvPr/>
        </p:nvSpPr>
        <p:spPr>
          <a:xfrm>
            <a:off x="6766559" y="3255264"/>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$12.0M</a:t>
            </a:r>
          </a:p>
        </p:txBody>
      </p:sp>
      <p:sp>
        <p:nvSpPr>
          <p:cNvPr id="51" name="TextBox 50"/>
          <p:cNvSpPr txBox="1"/>
          <p:nvPr/>
        </p:nvSpPr>
        <p:spPr>
          <a:xfrm>
            <a:off x="7726680" y="3255264"/>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$16.0M</a:t>
            </a:r>
          </a:p>
        </p:txBody>
      </p:sp>
      <p:sp>
        <p:nvSpPr>
          <p:cNvPr id="52" name="Rectangle 51"/>
          <p:cNvSpPr/>
          <p:nvPr/>
        </p:nvSpPr>
        <p:spPr>
          <a:xfrm>
            <a:off x="365760" y="3547872"/>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411480" y="3566160"/>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Marketplace take rate</a:t>
            </a:r>
          </a:p>
        </p:txBody>
      </p:sp>
      <p:sp>
        <p:nvSpPr>
          <p:cNvPr id="54" name="TextBox 53"/>
          <p:cNvSpPr txBox="1"/>
          <p:nvPr/>
        </p:nvSpPr>
        <p:spPr>
          <a:xfrm>
            <a:off x="2697479" y="3566160"/>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Fee on GMV</a:t>
            </a:r>
          </a:p>
        </p:txBody>
      </p:sp>
      <p:sp>
        <p:nvSpPr>
          <p:cNvPr id="55" name="TextBox 54"/>
          <p:cNvSpPr txBox="1"/>
          <p:nvPr/>
        </p:nvSpPr>
        <p:spPr>
          <a:xfrm>
            <a:off x="5806440" y="3566160"/>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1.5%</a:t>
            </a:r>
          </a:p>
        </p:txBody>
      </p:sp>
      <p:sp>
        <p:nvSpPr>
          <p:cNvPr id="56" name="TextBox 55"/>
          <p:cNvSpPr txBox="1"/>
          <p:nvPr/>
        </p:nvSpPr>
        <p:spPr>
          <a:xfrm>
            <a:off x="6766559" y="3566160"/>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2.0%</a:t>
            </a:r>
          </a:p>
        </p:txBody>
      </p:sp>
      <p:sp>
        <p:nvSpPr>
          <p:cNvPr id="57" name="TextBox 56"/>
          <p:cNvSpPr txBox="1"/>
          <p:nvPr/>
        </p:nvSpPr>
        <p:spPr>
          <a:xfrm>
            <a:off x="7726680" y="3566160"/>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2.5%</a:t>
            </a:r>
          </a:p>
        </p:txBody>
      </p:sp>
      <p:sp>
        <p:nvSpPr>
          <p:cNvPr id="58" name="Rectangle 57"/>
          <p:cNvSpPr/>
          <p:nvPr/>
        </p:nvSpPr>
        <p:spPr>
          <a:xfrm>
            <a:off x="365760" y="3858768"/>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
          <p:cNvSpPr txBox="1"/>
          <p:nvPr/>
        </p:nvSpPr>
        <p:spPr>
          <a:xfrm>
            <a:off x="411480" y="3877056"/>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Anchor buyers (Y3)</a:t>
            </a:r>
          </a:p>
        </p:txBody>
      </p:sp>
      <p:sp>
        <p:nvSpPr>
          <p:cNvPr id="60" name="TextBox 59"/>
          <p:cNvSpPr txBox="1"/>
          <p:nvPr/>
        </p:nvSpPr>
        <p:spPr>
          <a:xfrm>
            <a:off x="2697479" y="3877056"/>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Contracted off-takers</a:t>
            </a:r>
          </a:p>
        </p:txBody>
      </p:sp>
      <p:sp>
        <p:nvSpPr>
          <p:cNvPr id="61" name="TextBox 60"/>
          <p:cNvSpPr txBox="1"/>
          <p:nvPr/>
        </p:nvSpPr>
        <p:spPr>
          <a:xfrm>
            <a:off x="5806440" y="3877056"/>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2</a:t>
            </a:r>
          </a:p>
        </p:txBody>
      </p:sp>
      <p:sp>
        <p:nvSpPr>
          <p:cNvPr id="62" name="TextBox 61"/>
          <p:cNvSpPr txBox="1"/>
          <p:nvPr/>
        </p:nvSpPr>
        <p:spPr>
          <a:xfrm>
            <a:off x="6766559" y="3877056"/>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5</a:t>
            </a:r>
          </a:p>
        </p:txBody>
      </p:sp>
      <p:sp>
        <p:nvSpPr>
          <p:cNvPr id="63" name="TextBox 62"/>
          <p:cNvSpPr txBox="1"/>
          <p:nvPr/>
        </p:nvSpPr>
        <p:spPr>
          <a:xfrm>
            <a:off x="7726680" y="3877056"/>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8</a:t>
            </a:r>
          </a:p>
        </p:txBody>
      </p:sp>
      <p:sp>
        <p:nvSpPr>
          <p:cNvPr id="64" name="Rectangle 63"/>
          <p:cNvSpPr/>
          <p:nvPr/>
        </p:nvSpPr>
        <p:spPr>
          <a:xfrm>
            <a:off x="365760" y="4169664"/>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411480" y="4187952"/>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Enterprise/data contracts</a:t>
            </a:r>
          </a:p>
        </p:txBody>
      </p:sp>
      <p:sp>
        <p:nvSpPr>
          <p:cNvPr id="66" name="TextBox 65"/>
          <p:cNvSpPr txBox="1"/>
          <p:nvPr/>
        </p:nvSpPr>
        <p:spPr>
          <a:xfrm>
            <a:off x="2697479" y="4187952"/>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 paid data/API deals (Y3)</a:t>
            </a:r>
          </a:p>
        </p:txBody>
      </p:sp>
      <p:sp>
        <p:nvSpPr>
          <p:cNvPr id="67" name="TextBox 66"/>
          <p:cNvSpPr txBox="1"/>
          <p:nvPr/>
        </p:nvSpPr>
        <p:spPr>
          <a:xfrm>
            <a:off x="5806440" y="4187952"/>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1</a:t>
            </a:r>
          </a:p>
        </p:txBody>
      </p:sp>
      <p:sp>
        <p:nvSpPr>
          <p:cNvPr id="68" name="TextBox 67"/>
          <p:cNvSpPr txBox="1"/>
          <p:nvPr/>
        </p:nvSpPr>
        <p:spPr>
          <a:xfrm>
            <a:off x="6766559" y="4187952"/>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4</a:t>
            </a:r>
          </a:p>
        </p:txBody>
      </p:sp>
      <p:sp>
        <p:nvSpPr>
          <p:cNvPr id="69" name="TextBox 68"/>
          <p:cNvSpPr txBox="1"/>
          <p:nvPr/>
        </p:nvSpPr>
        <p:spPr>
          <a:xfrm>
            <a:off x="7726680" y="4187952"/>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7</a:t>
            </a:r>
          </a:p>
        </p:txBody>
      </p:sp>
      <p:sp>
        <p:nvSpPr>
          <p:cNvPr id="70" name="Rectangle 69"/>
          <p:cNvSpPr/>
          <p:nvPr/>
        </p:nvSpPr>
        <p:spPr>
          <a:xfrm>
            <a:off x="365760" y="4480560"/>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TextBox 70"/>
          <p:cNvSpPr txBox="1"/>
          <p:nvPr/>
        </p:nvSpPr>
        <p:spPr>
          <a:xfrm>
            <a:off x="411480" y="4498848"/>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Avg. enterprise ACV</a:t>
            </a:r>
          </a:p>
        </p:txBody>
      </p:sp>
      <p:sp>
        <p:nvSpPr>
          <p:cNvPr id="72" name="TextBox 71"/>
          <p:cNvSpPr txBox="1"/>
          <p:nvPr/>
        </p:nvSpPr>
        <p:spPr>
          <a:xfrm>
            <a:off x="2697479" y="4498848"/>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 per contract</a:t>
            </a:r>
          </a:p>
        </p:txBody>
      </p:sp>
      <p:sp>
        <p:nvSpPr>
          <p:cNvPr id="73" name="TextBox 72"/>
          <p:cNvSpPr txBox="1"/>
          <p:nvPr/>
        </p:nvSpPr>
        <p:spPr>
          <a:xfrm>
            <a:off x="5806440" y="4498848"/>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$60K</a:t>
            </a:r>
          </a:p>
        </p:txBody>
      </p:sp>
      <p:sp>
        <p:nvSpPr>
          <p:cNvPr id="74" name="TextBox 73"/>
          <p:cNvSpPr txBox="1"/>
          <p:nvPr/>
        </p:nvSpPr>
        <p:spPr>
          <a:xfrm>
            <a:off x="6766559" y="4498848"/>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$90K</a:t>
            </a:r>
          </a:p>
        </p:txBody>
      </p:sp>
      <p:sp>
        <p:nvSpPr>
          <p:cNvPr id="75" name="TextBox 74"/>
          <p:cNvSpPr txBox="1"/>
          <p:nvPr/>
        </p:nvSpPr>
        <p:spPr>
          <a:xfrm>
            <a:off x="7726680" y="4498848"/>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$120K</a:t>
            </a:r>
          </a:p>
        </p:txBody>
      </p:sp>
      <p:sp>
        <p:nvSpPr>
          <p:cNvPr id="76" name="Rectangle 75"/>
          <p:cNvSpPr/>
          <p:nvPr/>
        </p:nvSpPr>
        <p:spPr>
          <a:xfrm>
            <a:off x="365760" y="4791456"/>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411480" y="4809744"/>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SaaS gross margin</a:t>
            </a:r>
          </a:p>
        </p:txBody>
      </p:sp>
      <p:sp>
        <p:nvSpPr>
          <p:cNvPr id="78" name="TextBox 77"/>
          <p:cNvSpPr txBox="1"/>
          <p:nvPr/>
        </p:nvSpPr>
        <p:spPr>
          <a:xfrm>
            <a:off x="2697479" y="4809744"/>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Hosting + support</a:t>
            </a:r>
          </a:p>
        </p:txBody>
      </p:sp>
      <p:sp>
        <p:nvSpPr>
          <p:cNvPr id="79" name="TextBox 78"/>
          <p:cNvSpPr txBox="1"/>
          <p:nvPr/>
        </p:nvSpPr>
        <p:spPr>
          <a:xfrm>
            <a:off x="5806440" y="4809744"/>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82%</a:t>
            </a:r>
          </a:p>
        </p:txBody>
      </p:sp>
      <p:sp>
        <p:nvSpPr>
          <p:cNvPr id="80" name="TextBox 79"/>
          <p:cNvSpPr txBox="1"/>
          <p:nvPr/>
        </p:nvSpPr>
        <p:spPr>
          <a:xfrm>
            <a:off x="6766559" y="4809744"/>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85%</a:t>
            </a:r>
          </a:p>
        </p:txBody>
      </p:sp>
      <p:sp>
        <p:nvSpPr>
          <p:cNvPr id="81" name="TextBox 80"/>
          <p:cNvSpPr txBox="1"/>
          <p:nvPr/>
        </p:nvSpPr>
        <p:spPr>
          <a:xfrm>
            <a:off x="7726680" y="4809744"/>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90%</a:t>
            </a:r>
          </a:p>
        </p:txBody>
      </p:sp>
      <p:sp>
        <p:nvSpPr>
          <p:cNvPr id="82" name="Rectangle 81"/>
          <p:cNvSpPr/>
          <p:nvPr/>
        </p:nvSpPr>
        <p:spPr>
          <a:xfrm>
            <a:off x="365760" y="5102352"/>
            <a:ext cx="8275320" cy="310896"/>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TextBox 82"/>
          <p:cNvSpPr txBox="1"/>
          <p:nvPr/>
        </p:nvSpPr>
        <p:spPr>
          <a:xfrm>
            <a:off x="411480" y="5120640"/>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Marketplace gross margin</a:t>
            </a:r>
          </a:p>
        </p:txBody>
      </p:sp>
      <p:sp>
        <p:nvSpPr>
          <p:cNvPr id="84" name="TextBox 83"/>
          <p:cNvSpPr txBox="1"/>
          <p:nvPr/>
        </p:nvSpPr>
        <p:spPr>
          <a:xfrm>
            <a:off x="2697479" y="5120640"/>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After payments + ops</a:t>
            </a:r>
          </a:p>
        </p:txBody>
      </p:sp>
      <p:sp>
        <p:nvSpPr>
          <p:cNvPr id="85" name="TextBox 84"/>
          <p:cNvSpPr txBox="1"/>
          <p:nvPr/>
        </p:nvSpPr>
        <p:spPr>
          <a:xfrm>
            <a:off x="5806440" y="5120640"/>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55%</a:t>
            </a:r>
          </a:p>
        </p:txBody>
      </p:sp>
      <p:sp>
        <p:nvSpPr>
          <p:cNvPr id="86" name="TextBox 85"/>
          <p:cNvSpPr txBox="1"/>
          <p:nvPr/>
        </p:nvSpPr>
        <p:spPr>
          <a:xfrm>
            <a:off x="6766559" y="5120640"/>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65%</a:t>
            </a:r>
          </a:p>
        </p:txBody>
      </p:sp>
      <p:sp>
        <p:nvSpPr>
          <p:cNvPr id="87" name="TextBox 86"/>
          <p:cNvSpPr txBox="1"/>
          <p:nvPr/>
        </p:nvSpPr>
        <p:spPr>
          <a:xfrm>
            <a:off x="7726680" y="5120640"/>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75%</a:t>
            </a:r>
          </a:p>
        </p:txBody>
      </p:sp>
      <p:sp>
        <p:nvSpPr>
          <p:cNvPr id="88" name="Rectangle 87"/>
          <p:cNvSpPr/>
          <p:nvPr/>
        </p:nvSpPr>
        <p:spPr>
          <a:xfrm>
            <a:off x="365760" y="5413248"/>
            <a:ext cx="8275320" cy="310896"/>
          </a:xfrm>
          <a:prstGeom prst="rect">
            <a:avLst/>
          </a:prstGeom>
          <a:solidFill>
            <a:srgbClr val="0933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TextBox 88"/>
          <p:cNvSpPr txBox="1"/>
          <p:nvPr/>
        </p:nvSpPr>
        <p:spPr>
          <a:xfrm>
            <a:off x="411480" y="5431536"/>
            <a:ext cx="2194560" cy="310896"/>
          </a:xfrm>
          <a:prstGeom prst="rect">
            <a:avLst/>
          </a:prstGeom>
          <a:noFill/>
        </p:spPr>
        <p:txBody>
          <a:bodyPr wrap="square" lIns="36000" rIns="36000" tIns="18000" bIns="18000" anchor="t">
            <a:spAutoFit/>
          </a:bodyPr>
          <a:lstStyle/>
          <a:p>
            <a:pPr algn="l"/>
            <a:r>
              <a:rPr sz="900" b="1">
                <a:solidFill>
                  <a:srgbClr val="F5F1E6"/>
                </a:solidFill>
                <a:latin typeface="Calibri"/>
              </a:rPr>
              <a:t>Enterprise gross margin</a:t>
            </a:r>
          </a:p>
        </p:txBody>
      </p:sp>
      <p:sp>
        <p:nvSpPr>
          <p:cNvPr id="90" name="TextBox 89"/>
          <p:cNvSpPr txBox="1"/>
          <p:nvPr/>
        </p:nvSpPr>
        <p:spPr>
          <a:xfrm>
            <a:off x="2697479" y="5431536"/>
            <a:ext cx="3017520" cy="310896"/>
          </a:xfrm>
          <a:prstGeom prst="rect">
            <a:avLst/>
          </a:prstGeom>
          <a:noFill/>
        </p:spPr>
        <p:txBody>
          <a:bodyPr wrap="square" lIns="36000" rIns="36000" tIns="18000" bIns="18000" anchor="t">
            <a:spAutoFit/>
          </a:bodyPr>
          <a:lstStyle/>
          <a:p>
            <a:pPr algn="l"/>
            <a:r>
              <a:rPr sz="900" b="0">
                <a:solidFill>
                  <a:srgbClr val="F5F1E6"/>
                </a:solidFill>
                <a:latin typeface="Calibri"/>
              </a:rPr>
              <a:t>Delivery + data costs</a:t>
            </a:r>
          </a:p>
        </p:txBody>
      </p:sp>
      <p:sp>
        <p:nvSpPr>
          <p:cNvPr id="91" name="TextBox 90"/>
          <p:cNvSpPr txBox="1"/>
          <p:nvPr/>
        </p:nvSpPr>
        <p:spPr>
          <a:xfrm>
            <a:off x="5806440" y="5431536"/>
            <a:ext cx="868680" cy="310896"/>
          </a:xfrm>
          <a:prstGeom prst="rect">
            <a:avLst/>
          </a:prstGeom>
          <a:noFill/>
        </p:spPr>
        <p:txBody>
          <a:bodyPr wrap="square" lIns="36000" rIns="36000" tIns="18000" bIns="18000" anchor="t">
            <a:spAutoFit/>
          </a:bodyPr>
          <a:lstStyle/>
          <a:p>
            <a:pPr algn="ctr"/>
            <a:r>
              <a:rPr sz="900" b="1">
                <a:solidFill>
                  <a:srgbClr val="B04A3F"/>
                </a:solidFill>
                <a:latin typeface="Calibri"/>
              </a:rPr>
              <a:t>65%</a:t>
            </a:r>
          </a:p>
        </p:txBody>
      </p:sp>
      <p:sp>
        <p:nvSpPr>
          <p:cNvPr id="92" name="TextBox 91"/>
          <p:cNvSpPr txBox="1"/>
          <p:nvPr/>
        </p:nvSpPr>
        <p:spPr>
          <a:xfrm>
            <a:off x="6766559" y="5431536"/>
            <a:ext cx="868680" cy="310896"/>
          </a:xfrm>
          <a:prstGeom prst="rect">
            <a:avLst/>
          </a:prstGeom>
          <a:noFill/>
        </p:spPr>
        <p:txBody>
          <a:bodyPr wrap="square" lIns="36000" rIns="36000" tIns="18000" bIns="18000" anchor="t">
            <a:spAutoFit/>
          </a:bodyPr>
          <a:lstStyle/>
          <a:p>
            <a:pPr algn="ctr"/>
            <a:r>
              <a:rPr sz="900" b="1">
                <a:solidFill>
                  <a:srgbClr val="C9B16B"/>
                </a:solidFill>
                <a:latin typeface="Calibri"/>
              </a:rPr>
              <a:t>72%</a:t>
            </a:r>
          </a:p>
        </p:txBody>
      </p:sp>
      <p:sp>
        <p:nvSpPr>
          <p:cNvPr id="93" name="TextBox 92"/>
          <p:cNvSpPr txBox="1"/>
          <p:nvPr/>
        </p:nvSpPr>
        <p:spPr>
          <a:xfrm>
            <a:off x="7726680" y="5431536"/>
            <a:ext cx="868680" cy="310896"/>
          </a:xfrm>
          <a:prstGeom prst="rect">
            <a:avLst/>
          </a:prstGeom>
          <a:noFill/>
        </p:spPr>
        <p:txBody>
          <a:bodyPr wrap="square" lIns="36000" rIns="36000" tIns="18000" bIns="18000" anchor="t">
            <a:spAutoFit/>
          </a:bodyPr>
          <a:lstStyle/>
          <a:p>
            <a:pPr algn="ctr"/>
            <a:r>
              <a:rPr sz="900" b="1">
                <a:solidFill>
                  <a:srgbClr val="6EA86E"/>
                </a:solidFill>
                <a:latin typeface="Calibri"/>
              </a:rPr>
              <a:t>80%</a:t>
            </a:r>
          </a:p>
        </p:txBody>
      </p:sp>
      <p:sp>
        <p:nvSpPr>
          <p:cNvPr id="94" name="Rectangle 93"/>
          <p:cNvSpPr/>
          <p:nvPr/>
        </p:nvSpPr>
        <p:spPr>
          <a:xfrm>
            <a:off x="8778240" y="1371600"/>
            <a:ext cx="3246120" cy="4572000"/>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TextBox 94"/>
          <p:cNvSpPr txBox="1"/>
          <p:nvPr/>
        </p:nvSpPr>
        <p:spPr>
          <a:xfrm>
            <a:off x="8915400" y="1481328"/>
            <a:ext cx="2971800" cy="320040"/>
          </a:xfrm>
          <a:prstGeom prst="rect">
            <a:avLst/>
          </a:prstGeom>
          <a:noFill/>
        </p:spPr>
        <p:txBody>
          <a:bodyPr wrap="square" lIns="36000" rIns="36000" tIns="18000" bIns="18000" anchor="t">
            <a:spAutoFit/>
          </a:bodyPr>
          <a:lstStyle/>
          <a:p>
            <a:pPr algn="l"/>
            <a:r>
              <a:rPr sz="1100" b="1">
                <a:solidFill>
                  <a:srgbClr val="D4AF37"/>
                </a:solidFill>
                <a:latin typeface="Calibri"/>
              </a:rPr>
              <a:t>FORMULAS</a:t>
            </a:r>
          </a:p>
        </p:txBody>
      </p:sp>
      <p:sp>
        <p:nvSpPr>
          <p:cNvPr id="96" name="TextBox 95"/>
          <p:cNvSpPr txBox="1"/>
          <p:nvPr/>
        </p:nvSpPr>
        <p:spPr>
          <a:xfrm>
            <a:off x="8915400" y="1874519"/>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SaaS revenue</a:t>
            </a:r>
          </a:p>
        </p:txBody>
      </p:sp>
      <p:sp>
        <p:nvSpPr>
          <p:cNvPr id="97" name="TextBox 96"/>
          <p:cNvSpPr txBox="1"/>
          <p:nvPr/>
        </p:nvSpPr>
        <p:spPr>
          <a:xfrm>
            <a:off x="8961119" y="2167127"/>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Paying farms × Blended ARPA</a:t>
            </a:r>
          </a:p>
        </p:txBody>
      </p:sp>
      <p:sp>
        <p:nvSpPr>
          <p:cNvPr id="98" name="TextBox 97"/>
          <p:cNvSpPr txBox="1"/>
          <p:nvPr/>
        </p:nvSpPr>
        <p:spPr>
          <a:xfrm>
            <a:off x="8961119" y="2404872"/>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ARPA = Σ(tier price × tier mix %)</a:t>
            </a:r>
          </a:p>
        </p:txBody>
      </p:sp>
      <p:sp>
        <p:nvSpPr>
          <p:cNvPr id="99" name="TextBox 98"/>
          <p:cNvSpPr txBox="1"/>
          <p:nvPr/>
        </p:nvSpPr>
        <p:spPr>
          <a:xfrm>
            <a:off x="8915400" y="2688335"/>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Marketplace revenue</a:t>
            </a:r>
          </a:p>
        </p:txBody>
      </p:sp>
      <p:sp>
        <p:nvSpPr>
          <p:cNvPr id="100" name="TextBox 99"/>
          <p:cNvSpPr txBox="1"/>
          <p:nvPr/>
        </p:nvSpPr>
        <p:spPr>
          <a:xfrm>
            <a:off x="8961119" y="2980943"/>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GMV × Take rate</a:t>
            </a:r>
          </a:p>
        </p:txBody>
      </p:sp>
      <p:sp>
        <p:nvSpPr>
          <p:cNvPr id="101" name="TextBox 100"/>
          <p:cNvSpPr txBox="1"/>
          <p:nvPr/>
        </p:nvSpPr>
        <p:spPr>
          <a:xfrm>
            <a:off x="8961119" y="3218687"/>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GMV = Anchor buyers × avg. order</a:t>
            </a:r>
          </a:p>
        </p:txBody>
      </p:sp>
      <p:sp>
        <p:nvSpPr>
          <p:cNvPr id="102" name="TextBox 101"/>
          <p:cNvSpPr txBox="1"/>
          <p:nvPr/>
        </p:nvSpPr>
        <p:spPr>
          <a:xfrm>
            <a:off x="8915400" y="3502151"/>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Enterprise revenue</a:t>
            </a:r>
          </a:p>
        </p:txBody>
      </p:sp>
      <p:sp>
        <p:nvSpPr>
          <p:cNvPr id="103" name="TextBox 102"/>
          <p:cNvSpPr txBox="1"/>
          <p:nvPr/>
        </p:nvSpPr>
        <p:spPr>
          <a:xfrm>
            <a:off x="8961119" y="3794759"/>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 contracts × Avg. ACV</a:t>
            </a:r>
          </a:p>
        </p:txBody>
      </p:sp>
      <p:sp>
        <p:nvSpPr>
          <p:cNvPr id="104" name="TextBox 103"/>
          <p:cNvSpPr txBox="1"/>
          <p:nvPr/>
        </p:nvSpPr>
        <p:spPr>
          <a:xfrm>
            <a:off x="8915400" y="4078223"/>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Total revenue</a:t>
            </a:r>
          </a:p>
        </p:txBody>
      </p:sp>
      <p:sp>
        <p:nvSpPr>
          <p:cNvPr id="105" name="TextBox 104"/>
          <p:cNvSpPr txBox="1"/>
          <p:nvPr/>
        </p:nvSpPr>
        <p:spPr>
          <a:xfrm>
            <a:off x="8961119" y="4370831"/>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SaaS + Marketplace + Enterprise</a:t>
            </a:r>
          </a:p>
        </p:txBody>
      </p:sp>
      <p:sp>
        <p:nvSpPr>
          <p:cNvPr id="106" name="TextBox 105"/>
          <p:cNvSpPr txBox="1"/>
          <p:nvPr/>
        </p:nvSpPr>
        <p:spPr>
          <a:xfrm>
            <a:off x="8915400" y="4654295"/>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Gross profit (by line)</a:t>
            </a:r>
          </a:p>
        </p:txBody>
      </p:sp>
      <p:sp>
        <p:nvSpPr>
          <p:cNvPr id="107" name="TextBox 106"/>
          <p:cNvSpPr txBox="1"/>
          <p:nvPr/>
        </p:nvSpPr>
        <p:spPr>
          <a:xfrm>
            <a:off x="8961119" y="4946903"/>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Revenue_line × GM_line</a:t>
            </a:r>
          </a:p>
        </p:txBody>
      </p:sp>
      <p:sp>
        <p:nvSpPr>
          <p:cNvPr id="108" name="TextBox 107"/>
          <p:cNvSpPr txBox="1"/>
          <p:nvPr/>
        </p:nvSpPr>
        <p:spPr>
          <a:xfrm>
            <a:off x="8915400" y="5230367"/>
            <a:ext cx="2971800" cy="274320"/>
          </a:xfrm>
          <a:prstGeom prst="rect">
            <a:avLst/>
          </a:prstGeom>
          <a:noFill/>
        </p:spPr>
        <p:txBody>
          <a:bodyPr wrap="square" lIns="36000" rIns="36000" tIns="18000" bIns="18000" anchor="t">
            <a:spAutoFit/>
          </a:bodyPr>
          <a:lstStyle/>
          <a:p>
            <a:pPr algn="l"/>
            <a:r>
              <a:rPr sz="1000" b="1">
                <a:solidFill>
                  <a:srgbClr val="D4AF37"/>
                </a:solidFill>
                <a:latin typeface="Calibri"/>
              </a:rPr>
              <a:t>Blended GM %</a:t>
            </a:r>
          </a:p>
        </p:txBody>
      </p:sp>
      <p:sp>
        <p:nvSpPr>
          <p:cNvPr id="109" name="TextBox 108"/>
          <p:cNvSpPr txBox="1"/>
          <p:nvPr/>
        </p:nvSpPr>
        <p:spPr>
          <a:xfrm>
            <a:off x="8961119" y="5522975"/>
            <a:ext cx="2926079" cy="256032"/>
          </a:xfrm>
          <a:prstGeom prst="rect">
            <a:avLst/>
          </a:prstGeom>
          <a:noFill/>
        </p:spPr>
        <p:txBody>
          <a:bodyPr wrap="square" lIns="36000" rIns="36000" tIns="18000" bIns="18000" anchor="t">
            <a:spAutoFit/>
          </a:bodyPr>
          <a:lstStyle/>
          <a:p>
            <a:pPr algn="l"/>
            <a:r>
              <a:rPr sz="900" b="0">
                <a:solidFill>
                  <a:srgbClr val="F5F1E6"/>
                </a:solidFill>
                <a:latin typeface="Calibri"/>
              </a:rPr>
              <a:t>= Σ(Rev_line × GM_line) / Total Rev</a:t>
            </a:r>
          </a:p>
        </p:txBody>
      </p:sp>
      <p:sp>
        <p:nvSpPr>
          <p:cNvPr id="110" name="Rectangle 109"/>
          <p:cNvSpPr/>
          <p:nvPr/>
        </p:nvSpPr>
        <p:spPr>
          <a:xfrm>
            <a:off x="457200" y="6126480"/>
            <a:ext cx="11430000" cy="548640"/>
          </a:xfrm>
          <a:prstGeom prst="rect">
            <a:avLst/>
          </a:prstGeom>
          <a:solidFill>
            <a:srgbClr val="0628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1" name="TextBox 110"/>
          <p:cNvSpPr txBox="1"/>
          <p:nvPr/>
        </p:nvSpPr>
        <p:spPr>
          <a:xfrm>
            <a:off x="594360" y="6163056"/>
            <a:ext cx="11155680" cy="228600"/>
          </a:xfrm>
          <a:prstGeom prst="rect">
            <a:avLst/>
          </a:prstGeom>
          <a:noFill/>
        </p:spPr>
        <p:txBody>
          <a:bodyPr wrap="square" lIns="36000" rIns="36000" tIns="18000" bIns="18000" anchor="t">
            <a:spAutoFit/>
          </a:bodyPr>
          <a:lstStyle/>
          <a:p>
            <a:pPr algn="l"/>
            <a:r>
              <a:rPr sz="900" b="1">
                <a:solidFill>
                  <a:srgbClr val="D4AF37"/>
                </a:solidFill>
                <a:latin typeface="Calibri"/>
              </a:rPr>
              <a:t>SCENARIO RULES</a:t>
            </a:r>
          </a:p>
        </p:txBody>
      </p:sp>
      <p:sp>
        <p:nvSpPr>
          <p:cNvPr id="112" name="TextBox 111"/>
          <p:cNvSpPr txBox="1"/>
          <p:nvPr/>
        </p:nvSpPr>
        <p:spPr>
          <a:xfrm>
            <a:off x="594360" y="6355080"/>
            <a:ext cx="11155680" cy="320040"/>
          </a:xfrm>
          <a:prstGeom prst="rect">
            <a:avLst/>
          </a:prstGeom>
          <a:noFill/>
        </p:spPr>
        <p:txBody>
          <a:bodyPr wrap="square" lIns="36000" rIns="36000" tIns="18000" bIns="18000" anchor="t">
            <a:spAutoFit/>
          </a:bodyPr>
          <a:lstStyle/>
          <a:p>
            <a:pPr algn="l"/>
            <a:r>
              <a:rPr sz="900" b="0">
                <a:solidFill>
                  <a:srgbClr val="F5F1E6"/>
                </a:solidFill>
                <a:latin typeface="Calibri"/>
              </a:rPr>
              <a:t>Bear/Base/Bull are applied per-driver and combined; cross-driver correlation is not assumed. Year-1 and Year-2 inputs scale linearly from these Y3 anchors per Slide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EXECUTIVE SUMMARY</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A decision engine for a $60M+ underserved market.</a:t>
            </a:r>
            <a:endParaRPr lang="en-US" sz="3000" dirty="0"/>
          </a:p>
        </p:txBody>
      </p:sp>
      <p:sp>
        <p:nvSpPr>
          <p:cNvPr id="4" name="Text 2"/>
          <p:cNvSpPr/>
          <p:nvPr/>
        </p:nvSpPr>
        <p:spPr>
          <a:xfrm>
            <a:off x="320040" y="2286000"/>
            <a:ext cx="11521440" cy="1280160"/>
          </a:xfrm>
          <a:prstGeom prst="rect">
            <a:avLst/>
          </a:prstGeom>
          <a:noFill/>
          <a:ln/>
        </p:spPr>
        <p:txBody>
          <a:bodyPr wrap="square" rtlCol="0" anchor="ctr"/>
          <a:lstStyle/>
          <a:p>
            <a:pPr indent="0" marL="0">
              <a:lnSpc>
                <a:spcPct val="135000"/>
              </a:lnSpc>
              <a:buNone/>
            </a:pPr>
            <a:r>
              <a:rPr lang="en-US" sz="1400" dirty="0">
                <a:solidFill>
                  <a:srgbClr val="212121"/>
                </a:solidFill>
                <a:latin typeface="Calibri" pitchFamily="34" charset="0"/>
                <a:ea typeface="Calibri" pitchFamily="34" charset="-122"/>
                <a:cs typeface="Calibri" pitchFamily="34" charset="-120"/>
              </a:rPr>
              <a:t>BAU Intelligence is the first AI-powered operating system built specifically for specialty crop farmers in USDA Zones 7–9. While today's farm software tells growers what already happened, our platform answers the only question that matters before a seed enters the ground: what should I plant next to maximize profit and improve soil health?</a:t>
            </a:r>
            <a:endParaRPr lang="en-US" sz="1400" dirty="0"/>
          </a:p>
        </p:txBody>
      </p:sp>
      <p:sp>
        <p:nvSpPr>
          <p:cNvPr id="5" name="Shape 3"/>
          <p:cNvSpPr/>
          <p:nvPr/>
        </p:nvSpPr>
        <p:spPr>
          <a:xfrm>
            <a:off x="320040" y="3703320"/>
            <a:ext cx="2788920" cy="2606040"/>
          </a:xfrm>
          <a:prstGeom prst="rect">
            <a:avLst/>
          </a:prstGeom>
          <a:solidFill>
            <a:srgbClr val="F5F5F5"/>
          </a:solidFill>
          <a:ln w="6350">
            <a:solidFill>
              <a:srgbClr val="E5E7EB"/>
            </a:solidFill>
            <a:prstDash val="solid"/>
          </a:ln>
        </p:spPr>
      </p:sp>
      <p:sp>
        <p:nvSpPr>
          <p:cNvPr id="6" name="Shape 4"/>
          <p:cNvSpPr/>
          <p:nvPr/>
        </p:nvSpPr>
        <p:spPr>
          <a:xfrm>
            <a:off x="320040" y="3703320"/>
            <a:ext cx="2788920" cy="73152"/>
          </a:xfrm>
          <a:prstGeom prst="rect">
            <a:avLst/>
          </a:prstGeom>
          <a:solidFill>
            <a:srgbClr val="2C5F2D"/>
          </a:solidFill>
          <a:ln/>
        </p:spPr>
      </p:sp>
      <p:sp>
        <p:nvSpPr>
          <p:cNvPr id="7" name="Text 5"/>
          <p:cNvSpPr/>
          <p:nvPr/>
        </p:nvSpPr>
        <p:spPr>
          <a:xfrm>
            <a:off x="502920" y="3886200"/>
            <a:ext cx="2423160" cy="365760"/>
          </a:xfrm>
          <a:prstGeom prst="rect">
            <a:avLst/>
          </a:prstGeom>
          <a:noFill/>
          <a:ln/>
        </p:spPr>
        <p:txBody>
          <a:bodyPr wrap="square" rtlCol="0" anchor="ctr"/>
          <a:lstStyle/>
          <a:p>
            <a:pPr indent="0" marL="0">
              <a:buNone/>
            </a:pPr>
            <a:r>
              <a:rPr lang="en-US" sz="1400" b="1" dirty="0">
                <a:solidFill>
                  <a:srgbClr val="2C5F2D"/>
                </a:solidFill>
                <a:latin typeface="Georgia" pitchFamily="34" charset="0"/>
                <a:ea typeface="Georgia" pitchFamily="34" charset="-122"/>
                <a:cs typeface="Georgia" pitchFamily="34" charset="-120"/>
              </a:rPr>
              <a:t>The Problem</a:t>
            </a:r>
            <a:endParaRPr lang="en-US" sz="1400" dirty="0"/>
          </a:p>
        </p:txBody>
      </p:sp>
      <p:sp>
        <p:nvSpPr>
          <p:cNvPr id="8" name="Text 6"/>
          <p:cNvSpPr/>
          <p:nvPr/>
        </p:nvSpPr>
        <p:spPr>
          <a:xfrm>
            <a:off x="502920" y="4343400"/>
            <a:ext cx="2423160" cy="1828800"/>
          </a:xfrm>
          <a:prstGeom prst="rect">
            <a:avLst/>
          </a:prstGeom>
          <a:noFill/>
          <a:ln/>
        </p:spPr>
        <p:txBody>
          <a:bodyPr wrap="square" rtlCol="0" anchor="t"/>
          <a:lstStyle/>
          <a:p>
            <a:pPr indent="0" marL="0">
              <a:lnSpc>
                <a:spcPct val="130000"/>
              </a:lnSpc>
              <a:buNone/>
            </a:pPr>
            <a:r>
              <a:rPr lang="en-US" sz="1100" dirty="0">
                <a:solidFill>
                  <a:srgbClr val="212121"/>
                </a:solidFill>
                <a:latin typeface="Calibri" pitchFamily="34" charset="0"/>
                <a:ea typeface="Calibri" pitchFamily="34" charset="-122"/>
                <a:cs typeface="Calibri" pitchFamily="34" charset="-120"/>
              </a:rPr>
              <a:t>250K+ U.S. specialty farms plant millions in crops each season using spreadsheets, extension memos, and gut instinct — on razor-thin margins.</a:t>
            </a:r>
            <a:endParaRPr lang="en-US" sz="1100" dirty="0"/>
          </a:p>
        </p:txBody>
      </p:sp>
      <p:sp>
        <p:nvSpPr>
          <p:cNvPr id="9" name="Shape 7"/>
          <p:cNvSpPr/>
          <p:nvPr/>
        </p:nvSpPr>
        <p:spPr>
          <a:xfrm>
            <a:off x="3246120" y="3703320"/>
            <a:ext cx="2788920" cy="2606040"/>
          </a:xfrm>
          <a:prstGeom prst="rect">
            <a:avLst/>
          </a:prstGeom>
          <a:solidFill>
            <a:srgbClr val="F5F5F5"/>
          </a:solidFill>
          <a:ln w="6350">
            <a:solidFill>
              <a:srgbClr val="E5E7EB"/>
            </a:solidFill>
            <a:prstDash val="solid"/>
          </a:ln>
        </p:spPr>
      </p:sp>
      <p:sp>
        <p:nvSpPr>
          <p:cNvPr id="10" name="Shape 8"/>
          <p:cNvSpPr/>
          <p:nvPr/>
        </p:nvSpPr>
        <p:spPr>
          <a:xfrm>
            <a:off x="3246120" y="3703320"/>
            <a:ext cx="2788920" cy="73152"/>
          </a:xfrm>
          <a:prstGeom prst="rect">
            <a:avLst/>
          </a:prstGeom>
          <a:solidFill>
            <a:srgbClr val="2C5F2D"/>
          </a:solidFill>
          <a:ln/>
        </p:spPr>
      </p:sp>
      <p:sp>
        <p:nvSpPr>
          <p:cNvPr id="11" name="Text 9"/>
          <p:cNvSpPr/>
          <p:nvPr/>
        </p:nvSpPr>
        <p:spPr>
          <a:xfrm>
            <a:off x="3429000" y="3886200"/>
            <a:ext cx="2423160" cy="365760"/>
          </a:xfrm>
          <a:prstGeom prst="rect">
            <a:avLst/>
          </a:prstGeom>
          <a:noFill/>
          <a:ln/>
        </p:spPr>
        <p:txBody>
          <a:bodyPr wrap="square" rtlCol="0" anchor="ctr"/>
          <a:lstStyle/>
          <a:p>
            <a:pPr indent="0" marL="0">
              <a:buNone/>
            </a:pPr>
            <a:r>
              <a:rPr lang="en-US" sz="1400" b="1" dirty="0">
                <a:solidFill>
                  <a:srgbClr val="2C5F2D"/>
                </a:solidFill>
                <a:latin typeface="Georgia" pitchFamily="34" charset="0"/>
                <a:ea typeface="Georgia" pitchFamily="34" charset="-122"/>
                <a:cs typeface="Georgia" pitchFamily="34" charset="-120"/>
              </a:rPr>
              <a:t>The Product</a:t>
            </a:r>
            <a:endParaRPr lang="en-US" sz="1400" dirty="0"/>
          </a:p>
        </p:txBody>
      </p:sp>
      <p:sp>
        <p:nvSpPr>
          <p:cNvPr id="12" name="Text 10"/>
          <p:cNvSpPr/>
          <p:nvPr/>
        </p:nvSpPr>
        <p:spPr>
          <a:xfrm>
            <a:off x="3429000" y="4343400"/>
            <a:ext cx="2423160" cy="1828800"/>
          </a:xfrm>
          <a:prstGeom prst="rect">
            <a:avLst/>
          </a:prstGeom>
          <a:noFill/>
          <a:ln/>
        </p:spPr>
        <p:txBody>
          <a:bodyPr wrap="square" rtlCol="0" anchor="t"/>
          <a:lstStyle/>
          <a:p>
            <a:pPr indent="0" marL="0">
              <a:lnSpc>
                <a:spcPct val="130000"/>
              </a:lnSpc>
              <a:buNone/>
            </a:pPr>
            <a:r>
              <a:rPr lang="en-US" sz="1100" dirty="0">
                <a:solidFill>
                  <a:srgbClr val="212121"/>
                </a:solidFill>
                <a:latin typeface="Calibri" pitchFamily="34" charset="0"/>
                <a:ea typeface="Calibri" pitchFamily="34" charset="-122"/>
                <a:cs typeface="Calibri" pitchFamily="34" charset="-120"/>
              </a:rPr>
              <a:t>Four integrated modules: Crop Rotation AI, Profitability Engine, Soil Health Intelligence, and a pre-season Buyer Marketplace.</a:t>
            </a:r>
            <a:endParaRPr lang="en-US" sz="1100" dirty="0"/>
          </a:p>
        </p:txBody>
      </p:sp>
      <p:sp>
        <p:nvSpPr>
          <p:cNvPr id="13" name="Shape 11"/>
          <p:cNvSpPr/>
          <p:nvPr/>
        </p:nvSpPr>
        <p:spPr>
          <a:xfrm>
            <a:off x="6172200" y="3703320"/>
            <a:ext cx="2788920" cy="2606040"/>
          </a:xfrm>
          <a:prstGeom prst="rect">
            <a:avLst/>
          </a:prstGeom>
          <a:solidFill>
            <a:srgbClr val="F5F5F5"/>
          </a:solidFill>
          <a:ln w="6350">
            <a:solidFill>
              <a:srgbClr val="E5E7EB"/>
            </a:solidFill>
            <a:prstDash val="solid"/>
          </a:ln>
        </p:spPr>
      </p:sp>
      <p:sp>
        <p:nvSpPr>
          <p:cNvPr id="14" name="Shape 12"/>
          <p:cNvSpPr/>
          <p:nvPr/>
        </p:nvSpPr>
        <p:spPr>
          <a:xfrm>
            <a:off x="6172200" y="3703320"/>
            <a:ext cx="2788920" cy="73152"/>
          </a:xfrm>
          <a:prstGeom prst="rect">
            <a:avLst/>
          </a:prstGeom>
          <a:solidFill>
            <a:srgbClr val="2C5F2D"/>
          </a:solidFill>
          <a:ln/>
        </p:spPr>
      </p:sp>
      <p:sp>
        <p:nvSpPr>
          <p:cNvPr id="15" name="Text 13"/>
          <p:cNvSpPr/>
          <p:nvPr/>
        </p:nvSpPr>
        <p:spPr>
          <a:xfrm>
            <a:off x="6355080" y="3886200"/>
            <a:ext cx="2423160" cy="365760"/>
          </a:xfrm>
          <a:prstGeom prst="rect">
            <a:avLst/>
          </a:prstGeom>
          <a:noFill/>
          <a:ln/>
        </p:spPr>
        <p:txBody>
          <a:bodyPr wrap="square" rtlCol="0" anchor="ctr"/>
          <a:lstStyle/>
          <a:p>
            <a:pPr indent="0" marL="0">
              <a:buNone/>
            </a:pPr>
            <a:r>
              <a:rPr lang="en-US" sz="1400" b="1" dirty="0">
                <a:solidFill>
                  <a:srgbClr val="2C5F2D"/>
                </a:solidFill>
                <a:latin typeface="Georgia" pitchFamily="34" charset="0"/>
                <a:ea typeface="Georgia" pitchFamily="34" charset="-122"/>
                <a:cs typeface="Georgia" pitchFamily="34" charset="-120"/>
              </a:rPr>
              <a:t>The Market</a:t>
            </a:r>
            <a:endParaRPr lang="en-US" sz="1400" dirty="0"/>
          </a:p>
        </p:txBody>
      </p:sp>
      <p:sp>
        <p:nvSpPr>
          <p:cNvPr id="16" name="Text 14"/>
          <p:cNvSpPr/>
          <p:nvPr/>
        </p:nvSpPr>
        <p:spPr>
          <a:xfrm>
            <a:off x="6355080" y="4343400"/>
            <a:ext cx="2423160" cy="1828800"/>
          </a:xfrm>
          <a:prstGeom prst="rect">
            <a:avLst/>
          </a:prstGeom>
          <a:noFill/>
          <a:ln/>
        </p:spPr>
        <p:txBody>
          <a:bodyPr wrap="square" rtlCol="0" anchor="t"/>
          <a:lstStyle/>
          <a:p>
            <a:pPr indent="0" marL="0">
              <a:lnSpc>
                <a:spcPct val="130000"/>
              </a:lnSpc>
              <a:buNone/>
            </a:pPr>
            <a:r>
              <a:rPr lang="en-US" sz="1100" dirty="0">
                <a:solidFill>
                  <a:srgbClr val="212121"/>
                </a:solidFill>
                <a:latin typeface="Calibri" pitchFamily="34" charset="0"/>
                <a:ea typeface="Calibri" pitchFamily="34" charset="-122"/>
                <a:cs typeface="Calibri" pitchFamily="34" charset="-120"/>
              </a:rPr>
              <a:t>50K vegetable farms in our beachhead zone. $60M SaaS TAM, with marketplace transaction upside layered on top.</a:t>
            </a:r>
            <a:endParaRPr lang="en-US" sz="1100" dirty="0"/>
          </a:p>
        </p:txBody>
      </p:sp>
      <p:sp>
        <p:nvSpPr>
          <p:cNvPr id="17" name="Shape 15"/>
          <p:cNvSpPr/>
          <p:nvPr/>
        </p:nvSpPr>
        <p:spPr>
          <a:xfrm>
            <a:off x="9098280" y="3703320"/>
            <a:ext cx="2788920" cy="2606040"/>
          </a:xfrm>
          <a:prstGeom prst="rect">
            <a:avLst/>
          </a:prstGeom>
          <a:solidFill>
            <a:srgbClr val="F5F5F5"/>
          </a:solidFill>
          <a:ln w="6350">
            <a:solidFill>
              <a:srgbClr val="E5E7EB"/>
            </a:solidFill>
            <a:prstDash val="solid"/>
          </a:ln>
        </p:spPr>
      </p:sp>
      <p:sp>
        <p:nvSpPr>
          <p:cNvPr id="18" name="Shape 16"/>
          <p:cNvSpPr/>
          <p:nvPr/>
        </p:nvSpPr>
        <p:spPr>
          <a:xfrm>
            <a:off x="9098280" y="3703320"/>
            <a:ext cx="2788920" cy="73152"/>
          </a:xfrm>
          <a:prstGeom prst="rect">
            <a:avLst/>
          </a:prstGeom>
          <a:solidFill>
            <a:srgbClr val="2C5F2D"/>
          </a:solidFill>
          <a:ln/>
        </p:spPr>
      </p:sp>
      <p:sp>
        <p:nvSpPr>
          <p:cNvPr id="19" name="Text 17"/>
          <p:cNvSpPr/>
          <p:nvPr/>
        </p:nvSpPr>
        <p:spPr>
          <a:xfrm>
            <a:off x="9281160" y="3886200"/>
            <a:ext cx="2423160" cy="365760"/>
          </a:xfrm>
          <a:prstGeom prst="rect">
            <a:avLst/>
          </a:prstGeom>
          <a:noFill/>
          <a:ln/>
        </p:spPr>
        <p:txBody>
          <a:bodyPr wrap="square" rtlCol="0" anchor="ctr"/>
          <a:lstStyle/>
          <a:p>
            <a:pPr indent="0" marL="0">
              <a:buNone/>
            </a:pPr>
            <a:r>
              <a:rPr lang="en-US" sz="1400" b="1" dirty="0">
                <a:solidFill>
                  <a:srgbClr val="2C5F2D"/>
                </a:solidFill>
                <a:latin typeface="Georgia" pitchFamily="34" charset="0"/>
                <a:ea typeface="Georgia" pitchFamily="34" charset="-122"/>
                <a:cs typeface="Georgia" pitchFamily="34" charset="-120"/>
              </a:rPr>
              <a:t>The Ask</a:t>
            </a:r>
            <a:endParaRPr lang="en-US" sz="1400" dirty="0"/>
          </a:p>
        </p:txBody>
      </p:sp>
      <p:sp>
        <p:nvSpPr>
          <p:cNvPr id="20" name="Text 18"/>
          <p:cNvSpPr/>
          <p:nvPr/>
        </p:nvSpPr>
        <p:spPr>
          <a:xfrm>
            <a:off x="9281160" y="4343400"/>
            <a:ext cx="2423160" cy="1828800"/>
          </a:xfrm>
          <a:prstGeom prst="rect">
            <a:avLst/>
          </a:prstGeom>
          <a:noFill/>
          <a:ln/>
        </p:spPr>
        <p:txBody>
          <a:bodyPr wrap="square" rtlCol="0" anchor="t"/>
          <a:lstStyle/>
          <a:p>
            <a:pPr indent="0" marL="0">
              <a:lnSpc>
                <a:spcPct val="130000"/>
              </a:lnSpc>
              <a:buNone/>
            </a:pPr>
            <a:r>
              <a:rPr lang="en-US" sz="1100" dirty="0">
                <a:solidFill>
                  <a:srgbClr val="212121"/>
                </a:solidFill>
                <a:latin typeface="Calibri" pitchFamily="34" charset="0"/>
                <a:ea typeface="Calibri" pitchFamily="34" charset="-122"/>
                <a:cs typeface="Calibri" pitchFamily="34" charset="-120"/>
              </a:rPr>
              <a:t>Raising seed capital to scale our NC pilot into the Southeast and reach $1.6M ARR by Year 3 on the path to a $15M platform.</a:t>
            </a:r>
            <a:endParaRPr lang="en-US" sz="1100" dirty="0"/>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48640" y="502920"/>
            <a:ext cx="548640" cy="381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88720" y="457200"/>
            <a:ext cx="10058400" cy="320040"/>
          </a:xfrm>
          <a:prstGeom prst="rect">
            <a:avLst/>
          </a:prstGeom>
          <a:noFill/>
        </p:spPr>
        <p:txBody>
          <a:bodyPr wrap="square" lIns="0" rIns="0" tIns="0" bIns="0">
            <a:spAutoFit/>
          </a:bodyPr>
          <a:lstStyle/>
          <a:p>
            <a:pPr algn="l"/>
            <a:r>
              <a:rPr sz="1100" b="1">
                <a:solidFill>
                  <a:srgbClr val="E8C46A"/>
                </a:solidFill>
                <a:latin typeface="Calibri"/>
              </a:rPr>
              <a:t>TRACTION UPDATE  ·  Q3 2026</a:t>
            </a:r>
          </a:p>
        </p:txBody>
      </p:sp>
      <p:sp>
        <p:nvSpPr>
          <p:cNvPr id="5" name="TextBox 4"/>
          <p:cNvSpPr txBox="1"/>
          <p:nvPr/>
        </p:nvSpPr>
        <p:spPr>
          <a:xfrm>
            <a:off x="548640" y="731520"/>
            <a:ext cx="11338560" cy="1005840"/>
          </a:xfrm>
          <a:prstGeom prst="rect">
            <a:avLst/>
          </a:prstGeom>
          <a:noFill/>
        </p:spPr>
        <p:txBody>
          <a:bodyPr wrap="square" lIns="0" rIns="0" tIns="0" bIns="0">
            <a:spAutoFit/>
          </a:bodyPr>
          <a:lstStyle/>
          <a:p>
            <a:pPr algn="l"/>
            <a:r>
              <a:rPr sz="2600" b="1">
                <a:solidFill>
                  <a:srgbClr val="FFFFFF"/>
                </a:solidFill>
                <a:latin typeface="Calibri"/>
              </a:rPr>
              <a:t>First LOI signed. 6,400 acres of committed pipeline.</a:t>
            </a:r>
          </a:p>
        </p:txBody>
      </p:sp>
      <p:sp>
        <p:nvSpPr>
          <p:cNvPr id="6" name="TextBox 5"/>
          <p:cNvSpPr txBox="1"/>
          <p:nvPr/>
        </p:nvSpPr>
        <p:spPr>
          <a:xfrm>
            <a:off x="548640" y="1737360"/>
            <a:ext cx="10972800" cy="365760"/>
          </a:xfrm>
          <a:prstGeom prst="rect">
            <a:avLst/>
          </a:prstGeom>
          <a:noFill/>
        </p:spPr>
        <p:txBody>
          <a:bodyPr wrap="square" lIns="0" rIns="0" tIns="0" bIns="0">
            <a:spAutoFit/>
          </a:bodyPr>
          <a:lstStyle/>
          <a:p>
            <a:pPr algn="l"/>
            <a:r>
              <a:rPr sz="1400" b="0">
                <a:solidFill>
                  <a:srgbClr val="B8C9BB"/>
                </a:solidFill>
                <a:latin typeface="Calibri"/>
              </a:rPr>
              <a:t>Real farm dollars now backing the platform — not just interest, contracted intent.</a:t>
            </a:r>
          </a:p>
        </p:txBody>
      </p:sp>
      <p:sp>
        <p:nvSpPr>
          <p:cNvPr id="7" name="Rounded Rectangle 6"/>
          <p:cNvSpPr/>
          <p:nvPr/>
        </p:nvSpPr>
        <p:spPr>
          <a:xfrm>
            <a:off x="548640" y="2011680"/>
            <a:ext cx="2651760" cy="237744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77240" y="2240280"/>
            <a:ext cx="2194560" cy="822960"/>
          </a:xfrm>
          <a:prstGeom prst="rect">
            <a:avLst/>
          </a:prstGeom>
          <a:noFill/>
        </p:spPr>
        <p:txBody>
          <a:bodyPr wrap="square" lIns="0" rIns="0" tIns="0" bIns="0">
            <a:spAutoFit/>
          </a:bodyPr>
          <a:lstStyle/>
          <a:p>
            <a:pPr algn="l"/>
            <a:r>
              <a:rPr sz="4000" b="1">
                <a:solidFill>
                  <a:srgbClr val="E8C46A"/>
                </a:solidFill>
                <a:latin typeface="Calibri"/>
              </a:rPr>
              <a:t>$186K</a:t>
            </a:r>
          </a:p>
        </p:txBody>
      </p:sp>
      <p:sp>
        <p:nvSpPr>
          <p:cNvPr id="9" name="TextBox 8"/>
          <p:cNvSpPr txBox="1"/>
          <p:nvPr/>
        </p:nvSpPr>
        <p:spPr>
          <a:xfrm>
            <a:off x="777240" y="3108960"/>
            <a:ext cx="2194560" cy="365760"/>
          </a:xfrm>
          <a:prstGeom prst="rect">
            <a:avLst/>
          </a:prstGeom>
          <a:noFill/>
        </p:spPr>
        <p:txBody>
          <a:bodyPr wrap="square" lIns="0" rIns="0" tIns="0" bIns="0">
            <a:spAutoFit/>
          </a:bodyPr>
          <a:lstStyle/>
          <a:p>
            <a:pPr algn="l"/>
            <a:r>
              <a:rPr sz="1100" b="1">
                <a:solidFill>
                  <a:srgbClr val="F5EED8"/>
                </a:solidFill>
                <a:latin typeface="Calibri"/>
              </a:rPr>
              <a:t>COMMITTED ARR</a:t>
            </a:r>
          </a:p>
        </p:txBody>
      </p:sp>
      <p:sp>
        <p:nvSpPr>
          <p:cNvPr id="10" name="TextBox 9"/>
          <p:cNvSpPr txBox="1"/>
          <p:nvPr/>
        </p:nvSpPr>
        <p:spPr>
          <a:xfrm>
            <a:off x="777240" y="3474720"/>
            <a:ext cx="2194560" cy="822960"/>
          </a:xfrm>
          <a:prstGeom prst="rect">
            <a:avLst/>
          </a:prstGeom>
          <a:noFill/>
        </p:spPr>
        <p:txBody>
          <a:bodyPr wrap="square" lIns="0" rIns="0" tIns="0" bIns="0">
            <a:spAutoFit/>
          </a:bodyPr>
          <a:lstStyle/>
          <a:p>
            <a:pPr algn="l"/>
            <a:r>
              <a:rPr sz="1200" b="0">
                <a:solidFill>
                  <a:srgbClr val="B8C9BB"/>
                </a:solidFill>
                <a:latin typeface="Calibri"/>
              </a:rPr>
              <a:t>Blue Ridge Produce Co-op — signed LOI, 1,240 acres.</a:t>
            </a:r>
          </a:p>
        </p:txBody>
      </p:sp>
      <p:sp>
        <p:nvSpPr>
          <p:cNvPr id="11" name="Rounded Rectangle 10"/>
          <p:cNvSpPr/>
          <p:nvPr/>
        </p:nvSpPr>
        <p:spPr>
          <a:xfrm>
            <a:off x="3383280" y="2011680"/>
            <a:ext cx="2651760" cy="237744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611880" y="2240280"/>
            <a:ext cx="2194560" cy="822960"/>
          </a:xfrm>
          <a:prstGeom prst="rect">
            <a:avLst/>
          </a:prstGeom>
          <a:noFill/>
        </p:spPr>
        <p:txBody>
          <a:bodyPr wrap="square" lIns="0" rIns="0" tIns="0" bIns="0">
            <a:spAutoFit/>
          </a:bodyPr>
          <a:lstStyle/>
          <a:p>
            <a:pPr algn="l"/>
            <a:r>
              <a:rPr sz="4000" b="1">
                <a:solidFill>
                  <a:srgbClr val="E8C46A"/>
                </a:solidFill>
                <a:latin typeface="Calibri"/>
              </a:rPr>
              <a:t>6,400</a:t>
            </a:r>
          </a:p>
        </p:txBody>
      </p:sp>
      <p:sp>
        <p:nvSpPr>
          <p:cNvPr id="13" name="TextBox 12"/>
          <p:cNvSpPr txBox="1"/>
          <p:nvPr/>
        </p:nvSpPr>
        <p:spPr>
          <a:xfrm>
            <a:off x="3611880" y="3108960"/>
            <a:ext cx="2194560" cy="365760"/>
          </a:xfrm>
          <a:prstGeom prst="rect">
            <a:avLst/>
          </a:prstGeom>
          <a:noFill/>
        </p:spPr>
        <p:txBody>
          <a:bodyPr wrap="square" lIns="0" rIns="0" tIns="0" bIns="0">
            <a:spAutoFit/>
          </a:bodyPr>
          <a:lstStyle/>
          <a:p>
            <a:pPr algn="l"/>
            <a:r>
              <a:rPr sz="1100" b="1">
                <a:solidFill>
                  <a:srgbClr val="F5EED8"/>
                </a:solidFill>
                <a:latin typeface="Calibri"/>
              </a:rPr>
              <a:t>COMMITTED ACRES</a:t>
            </a:r>
          </a:p>
        </p:txBody>
      </p:sp>
      <p:sp>
        <p:nvSpPr>
          <p:cNvPr id="14" name="TextBox 13"/>
          <p:cNvSpPr txBox="1"/>
          <p:nvPr/>
        </p:nvSpPr>
        <p:spPr>
          <a:xfrm>
            <a:off x="3611880" y="3474720"/>
            <a:ext cx="2194560" cy="822960"/>
          </a:xfrm>
          <a:prstGeom prst="rect">
            <a:avLst/>
          </a:prstGeom>
          <a:noFill/>
        </p:spPr>
        <p:txBody>
          <a:bodyPr wrap="square" lIns="0" rIns="0" tIns="0" bIns="0">
            <a:spAutoFit/>
          </a:bodyPr>
          <a:lstStyle/>
          <a:p>
            <a:pPr algn="l"/>
            <a:r>
              <a:rPr sz="1200" b="0">
                <a:solidFill>
                  <a:srgbClr val="B8C9BB"/>
                </a:solidFill>
                <a:latin typeface="Calibri"/>
              </a:rPr>
              <a:t>Pipeline across NC · SC · GA · VA.</a:t>
            </a:r>
          </a:p>
        </p:txBody>
      </p:sp>
      <p:sp>
        <p:nvSpPr>
          <p:cNvPr id="15" name="Rounded Rectangle 14"/>
          <p:cNvSpPr/>
          <p:nvPr/>
        </p:nvSpPr>
        <p:spPr>
          <a:xfrm>
            <a:off x="6217920" y="2011680"/>
            <a:ext cx="2651760" cy="237744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46520" y="2240280"/>
            <a:ext cx="2194560" cy="822960"/>
          </a:xfrm>
          <a:prstGeom prst="rect">
            <a:avLst/>
          </a:prstGeom>
          <a:noFill/>
        </p:spPr>
        <p:txBody>
          <a:bodyPr wrap="square" lIns="0" rIns="0" tIns="0" bIns="0">
            <a:spAutoFit/>
          </a:bodyPr>
          <a:lstStyle/>
          <a:p>
            <a:pPr algn="l"/>
            <a:r>
              <a:rPr sz="4000" b="1">
                <a:solidFill>
                  <a:srgbClr val="E8C46A"/>
                </a:solidFill>
                <a:latin typeface="Calibri"/>
              </a:rPr>
              <a:t>8 of 12</a:t>
            </a:r>
          </a:p>
        </p:txBody>
      </p:sp>
      <p:sp>
        <p:nvSpPr>
          <p:cNvPr id="17" name="TextBox 16"/>
          <p:cNvSpPr txBox="1"/>
          <p:nvPr/>
        </p:nvSpPr>
        <p:spPr>
          <a:xfrm>
            <a:off x="6446520" y="3108960"/>
            <a:ext cx="2194560" cy="365760"/>
          </a:xfrm>
          <a:prstGeom prst="rect">
            <a:avLst/>
          </a:prstGeom>
          <a:noFill/>
        </p:spPr>
        <p:txBody>
          <a:bodyPr wrap="square" lIns="0" rIns="0" tIns="0" bIns="0">
            <a:spAutoFit/>
          </a:bodyPr>
          <a:lstStyle/>
          <a:p>
            <a:pPr algn="l"/>
            <a:r>
              <a:rPr sz="1100" b="1">
                <a:solidFill>
                  <a:srgbClr val="F5EED8"/>
                </a:solidFill>
                <a:latin typeface="Calibri"/>
              </a:rPr>
              <a:t>PILOTS STANDARD-BAND</a:t>
            </a:r>
          </a:p>
        </p:txBody>
      </p:sp>
      <p:sp>
        <p:nvSpPr>
          <p:cNvPr id="18" name="TextBox 17"/>
          <p:cNvSpPr txBox="1"/>
          <p:nvPr/>
        </p:nvSpPr>
        <p:spPr>
          <a:xfrm>
            <a:off x="6446520" y="3474720"/>
            <a:ext cx="2194560" cy="822960"/>
          </a:xfrm>
          <a:prstGeom prst="rect">
            <a:avLst/>
          </a:prstGeom>
          <a:noFill/>
        </p:spPr>
        <p:txBody>
          <a:bodyPr wrap="square" lIns="0" rIns="0" tIns="0" bIns="0">
            <a:spAutoFit/>
          </a:bodyPr>
          <a:lstStyle/>
          <a:p>
            <a:pPr algn="l"/>
            <a:r>
              <a:rPr sz="1200" b="0">
                <a:solidFill>
                  <a:srgbClr val="B8C9BB"/>
                </a:solidFill>
                <a:latin typeface="Calibri"/>
              </a:rPr>
              <a:t>on the live Bankability Score (v0.9).</a:t>
            </a:r>
          </a:p>
        </p:txBody>
      </p:sp>
      <p:sp>
        <p:nvSpPr>
          <p:cNvPr id="19" name="Rounded Rectangle 18"/>
          <p:cNvSpPr/>
          <p:nvPr/>
        </p:nvSpPr>
        <p:spPr>
          <a:xfrm>
            <a:off x="9052560" y="2011680"/>
            <a:ext cx="2651760" cy="237744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281160" y="2240280"/>
            <a:ext cx="2194560" cy="822960"/>
          </a:xfrm>
          <a:prstGeom prst="rect">
            <a:avLst/>
          </a:prstGeom>
          <a:noFill/>
        </p:spPr>
        <p:txBody>
          <a:bodyPr wrap="square" lIns="0" rIns="0" tIns="0" bIns="0">
            <a:spAutoFit/>
          </a:bodyPr>
          <a:lstStyle/>
          <a:p>
            <a:pPr algn="l"/>
            <a:r>
              <a:rPr sz="4000" b="1">
                <a:solidFill>
                  <a:srgbClr val="E8C46A"/>
                </a:solidFill>
                <a:latin typeface="Calibri"/>
              </a:rPr>
              <a:t>1</a:t>
            </a:r>
          </a:p>
        </p:txBody>
      </p:sp>
      <p:sp>
        <p:nvSpPr>
          <p:cNvPr id="21" name="TextBox 20"/>
          <p:cNvSpPr txBox="1"/>
          <p:nvPr/>
        </p:nvSpPr>
        <p:spPr>
          <a:xfrm>
            <a:off x="9281160" y="3108960"/>
            <a:ext cx="2194560" cy="365760"/>
          </a:xfrm>
          <a:prstGeom prst="rect">
            <a:avLst/>
          </a:prstGeom>
          <a:noFill/>
        </p:spPr>
        <p:txBody>
          <a:bodyPr wrap="square" lIns="0" rIns="0" tIns="0" bIns="0">
            <a:spAutoFit/>
          </a:bodyPr>
          <a:lstStyle/>
          <a:p>
            <a:pPr algn="l"/>
            <a:r>
              <a:rPr sz="1100" b="1">
                <a:solidFill>
                  <a:srgbClr val="F5EED8"/>
                </a:solidFill>
                <a:latin typeface="Calibri"/>
              </a:rPr>
              <a:t>LENDER IN SCOPING</a:t>
            </a:r>
          </a:p>
        </p:txBody>
      </p:sp>
      <p:sp>
        <p:nvSpPr>
          <p:cNvPr id="22" name="TextBox 21"/>
          <p:cNvSpPr txBox="1"/>
          <p:nvPr/>
        </p:nvSpPr>
        <p:spPr>
          <a:xfrm>
            <a:off x="9281160" y="3474720"/>
            <a:ext cx="2194560" cy="822960"/>
          </a:xfrm>
          <a:prstGeom prst="rect">
            <a:avLst/>
          </a:prstGeom>
          <a:noFill/>
        </p:spPr>
        <p:txBody>
          <a:bodyPr wrap="square" lIns="0" rIns="0" tIns="0" bIns="0">
            <a:spAutoFit/>
          </a:bodyPr>
          <a:lstStyle/>
          <a:p>
            <a:pPr algn="l"/>
            <a:r>
              <a:rPr sz="1200" b="0">
                <a:solidFill>
                  <a:srgbClr val="B8C9BB"/>
                </a:solidFill>
                <a:latin typeface="Calibri"/>
              </a:rPr>
              <a:t>Farm Credit Mid-Atlantic — co-branded pilot.</a:t>
            </a:r>
          </a:p>
        </p:txBody>
      </p:sp>
      <p:sp>
        <p:nvSpPr>
          <p:cNvPr id="23" name="Rounded Rectangle 22"/>
          <p:cNvSpPr/>
          <p:nvPr/>
        </p:nvSpPr>
        <p:spPr>
          <a:xfrm>
            <a:off x="548640" y="4709160"/>
            <a:ext cx="11064240" cy="1508760"/>
          </a:xfrm>
          <a:prstGeom prst="roundRect">
            <a:avLst>
              <a:gd name="adj" fmla="val 8000"/>
            </a:avLst>
          </a:prstGeom>
          <a:solidFill>
            <a:srgbClr val="082D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4846320"/>
            <a:ext cx="10515600" cy="365760"/>
          </a:xfrm>
          <a:prstGeom prst="rect">
            <a:avLst/>
          </a:prstGeom>
          <a:noFill/>
        </p:spPr>
        <p:txBody>
          <a:bodyPr wrap="square" lIns="0" rIns="0" tIns="0" bIns="0">
            <a:spAutoFit/>
          </a:bodyPr>
          <a:lstStyle/>
          <a:p>
            <a:pPr algn="l"/>
            <a:r>
              <a:rPr sz="1100" b="1">
                <a:solidFill>
                  <a:srgbClr val="E8C46A"/>
                </a:solidFill>
                <a:latin typeface="Calibri"/>
              </a:rPr>
              <a:t>INVESTOR READ</a:t>
            </a:r>
          </a:p>
        </p:txBody>
      </p:sp>
      <p:sp>
        <p:nvSpPr>
          <p:cNvPr id="25" name="TextBox 24"/>
          <p:cNvSpPr txBox="1"/>
          <p:nvPr/>
        </p:nvSpPr>
        <p:spPr>
          <a:xfrm>
            <a:off x="822960" y="5166360"/>
            <a:ext cx="10515600" cy="1005840"/>
          </a:xfrm>
          <a:prstGeom prst="rect">
            <a:avLst/>
          </a:prstGeom>
          <a:noFill/>
        </p:spPr>
        <p:txBody>
          <a:bodyPr wrap="square" lIns="0" rIns="0" tIns="0" bIns="0">
            <a:spAutoFit/>
          </a:bodyPr>
          <a:lstStyle/>
          <a:p>
            <a:pPr algn="l"/>
            <a:r>
              <a:rPr sz="1400" b="0">
                <a:solidFill>
                  <a:srgbClr val="F5EED8"/>
                </a:solidFill>
                <a:latin typeface="Calibri"/>
              </a:rPr>
              <a:t>Signed LOI de-risks Y1 revenue in the base case. Bankability Score creates a second wedge — growers become underwritable, unlocking lender + crop-insurer distribution and enterprise ACV outside the SaaS line. Farm Credit conversation is the template.</a:t>
            </a:r>
          </a:p>
        </p:txBody>
      </p:sp>
      <p:sp>
        <p:nvSpPr>
          <p:cNvPr id="26" name="TextBox 25"/>
          <p:cNvSpPr txBox="1"/>
          <p:nvPr/>
        </p:nvSpPr>
        <p:spPr>
          <a:xfrm>
            <a:off x="548640" y="6492240"/>
            <a:ext cx="10972800" cy="274320"/>
          </a:xfrm>
          <a:prstGeom prst="rect">
            <a:avLst/>
          </a:prstGeom>
          <a:noFill/>
        </p:spPr>
        <p:txBody>
          <a:bodyPr wrap="square" lIns="0" rIns="0" tIns="0" bIns="0">
            <a:spAutoFit/>
          </a:bodyPr>
          <a:lstStyle/>
          <a:p>
            <a:pPr algn="l"/>
            <a:r>
              <a:rPr sz="900" b="0">
                <a:solidFill>
                  <a:srgbClr val="B8C9BB"/>
                </a:solidFill>
                <a:latin typeface="Calibri"/>
              </a:rPr>
              <a:t>Sources: signed LOI on file · live pilot data · Bankability Score v0.9 (baufarmintelligence.com/investors/bankability-score)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48640" y="502920"/>
            <a:ext cx="548640" cy="381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88720" y="457200"/>
            <a:ext cx="10058400" cy="320040"/>
          </a:xfrm>
          <a:prstGeom prst="rect">
            <a:avLst/>
          </a:prstGeom>
          <a:noFill/>
        </p:spPr>
        <p:txBody>
          <a:bodyPr wrap="square" lIns="0" rIns="0" tIns="0" bIns="0">
            <a:spAutoFit/>
          </a:bodyPr>
          <a:lstStyle/>
          <a:p>
            <a:pPr algn="l"/>
            <a:r>
              <a:rPr sz="1100" b="1">
                <a:solidFill>
                  <a:srgbClr val="E8C46A"/>
                </a:solidFill>
                <a:latin typeface="Calibri"/>
              </a:rPr>
              <a:t>NEW PRODUCT SURFACE  ·  SHIPPED</a:t>
            </a:r>
          </a:p>
        </p:txBody>
      </p:sp>
      <p:sp>
        <p:nvSpPr>
          <p:cNvPr id="5" name="TextBox 4"/>
          <p:cNvSpPr txBox="1"/>
          <p:nvPr/>
        </p:nvSpPr>
        <p:spPr>
          <a:xfrm>
            <a:off x="548640" y="731520"/>
            <a:ext cx="11338560" cy="1005840"/>
          </a:xfrm>
          <a:prstGeom prst="rect">
            <a:avLst/>
          </a:prstGeom>
          <a:noFill/>
        </p:spPr>
        <p:txBody>
          <a:bodyPr wrap="square" lIns="0" rIns="0" tIns="0" bIns="0">
            <a:spAutoFit/>
          </a:bodyPr>
          <a:lstStyle/>
          <a:p>
            <a:pPr algn="l"/>
            <a:r>
              <a:rPr sz="2600" b="1">
                <a:solidFill>
                  <a:srgbClr val="FFFFFF"/>
                </a:solidFill>
                <a:latin typeface="Calibri"/>
              </a:rPr>
              <a:t>Bankability Score — turning farmers into underwritable borrowers.</a:t>
            </a:r>
          </a:p>
        </p:txBody>
      </p:sp>
      <p:sp>
        <p:nvSpPr>
          <p:cNvPr id="6" name="TextBox 5"/>
          <p:cNvSpPr txBox="1"/>
          <p:nvPr/>
        </p:nvSpPr>
        <p:spPr>
          <a:xfrm>
            <a:off x="548640" y="1737360"/>
            <a:ext cx="10972800" cy="365760"/>
          </a:xfrm>
          <a:prstGeom prst="rect">
            <a:avLst/>
          </a:prstGeom>
          <a:noFill/>
        </p:spPr>
        <p:txBody>
          <a:bodyPr wrap="square" lIns="0" rIns="0" tIns="0" bIns="0">
            <a:spAutoFit/>
          </a:bodyPr>
          <a:lstStyle/>
          <a:p>
            <a:pPr algn="l"/>
            <a:r>
              <a:rPr sz="1400" b="0">
                <a:solidFill>
                  <a:srgbClr val="B8C9BB"/>
                </a:solidFill>
                <a:latin typeface="Calibri"/>
              </a:rPr>
              <a:t>300–1000 composite score. Live for all pilot growers. Distribution channel to lenders + insurers.</a:t>
            </a:r>
          </a:p>
        </p:txBody>
      </p:sp>
      <p:sp>
        <p:nvSpPr>
          <p:cNvPr id="7" name="Rounded Rectangle 6"/>
          <p:cNvSpPr/>
          <p:nvPr/>
        </p:nvSpPr>
        <p:spPr>
          <a:xfrm>
            <a:off x="548640" y="1920240"/>
            <a:ext cx="5486400" cy="429768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2103120"/>
            <a:ext cx="5029200" cy="320040"/>
          </a:xfrm>
          <a:prstGeom prst="rect">
            <a:avLst/>
          </a:prstGeom>
          <a:noFill/>
        </p:spPr>
        <p:txBody>
          <a:bodyPr wrap="square" lIns="0" rIns="0" tIns="0" bIns="0">
            <a:spAutoFit/>
          </a:bodyPr>
          <a:lstStyle/>
          <a:p>
            <a:pPr algn="l"/>
            <a:r>
              <a:rPr sz="1100" b="1">
                <a:solidFill>
                  <a:srgbClr val="E8C46A"/>
                </a:solidFill>
                <a:latin typeface="Calibri"/>
              </a:rPr>
              <a:t>HOW IT SCORES</a:t>
            </a:r>
          </a:p>
        </p:txBody>
      </p:sp>
      <p:sp>
        <p:nvSpPr>
          <p:cNvPr id="9" name="TextBox 8"/>
          <p:cNvSpPr txBox="1"/>
          <p:nvPr/>
        </p:nvSpPr>
        <p:spPr>
          <a:xfrm>
            <a:off x="868680" y="2514600"/>
            <a:ext cx="3840480" cy="320040"/>
          </a:xfrm>
          <a:prstGeom prst="rect">
            <a:avLst/>
          </a:prstGeom>
          <a:noFill/>
        </p:spPr>
        <p:txBody>
          <a:bodyPr wrap="square" lIns="0" rIns="0" tIns="0" bIns="0">
            <a:spAutoFit/>
          </a:bodyPr>
          <a:lstStyle/>
          <a:p>
            <a:pPr algn="l"/>
            <a:r>
              <a:rPr sz="1200" b="0">
                <a:solidFill>
                  <a:srgbClr val="F5EED8"/>
                </a:solidFill>
                <a:latin typeface="Calibri"/>
              </a:rPr>
              <a:t>Farm history &amp; tenure</a:t>
            </a:r>
          </a:p>
        </p:txBody>
      </p:sp>
      <p:sp>
        <p:nvSpPr>
          <p:cNvPr id="10" name="TextBox 9"/>
          <p:cNvSpPr txBox="1"/>
          <p:nvPr/>
        </p:nvSpPr>
        <p:spPr>
          <a:xfrm>
            <a:off x="4892040" y="2514600"/>
            <a:ext cx="914400" cy="320040"/>
          </a:xfrm>
          <a:prstGeom prst="rect">
            <a:avLst/>
          </a:prstGeom>
          <a:noFill/>
        </p:spPr>
        <p:txBody>
          <a:bodyPr wrap="square" lIns="0" rIns="0" tIns="0" bIns="0">
            <a:spAutoFit/>
          </a:bodyPr>
          <a:lstStyle/>
          <a:p>
            <a:pPr algn="r"/>
            <a:r>
              <a:rPr sz="1200" b="1">
                <a:solidFill>
                  <a:srgbClr val="E8C46A"/>
                </a:solidFill>
                <a:latin typeface="Calibri"/>
              </a:rPr>
              <a:t>12%</a:t>
            </a:r>
          </a:p>
        </p:txBody>
      </p:sp>
      <p:sp>
        <p:nvSpPr>
          <p:cNvPr id="11" name="TextBox 10"/>
          <p:cNvSpPr txBox="1"/>
          <p:nvPr/>
        </p:nvSpPr>
        <p:spPr>
          <a:xfrm>
            <a:off x="868680" y="2898648"/>
            <a:ext cx="3840480" cy="320040"/>
          </a:xfrm>
          <a:prstGeom prst="rect">
            <a:avLst/>
          </a:prstGeom>
          <a:noFill/>
        </p:spPr>
        <p:txBody>
          <a:bodyPr wrap="square" lIns="0" rIns="0" tIns="0" bIns="0">
            <a:spAutoFit/>
          </a:bodyPr>
          <a:lstStyle/>
          <a:p>
            <a:pPr algn="l"/>
            <a:r>
              <a:rPr sz="1200" b="0">
                <a:solidFill>
                  <a:srgbClr val="F5EED8"/>
                </a:solidFill>
                <a:latin typeface="Calibri"/>
              </a:rPr>
              <a:t>Revenue trajectory (3Y)</a:t>
            </a:r>
          </a:p>
        </p:txBody>
      </p:sp>
      <p:sp>
        <p:nvSpPr>
          <p:cNvPr id="12" name="TextBox 11"/>
          <p:cNvSpPr txBox="1"/>
          <p:nvPr/>
        </p:nvSpPr>
        <p:spPr>
          <a:xfrm>
            <a:off x="4892040" y="2898648"/>
            <a:ext cx="914400" cy="320040"/>
          </a:xfrm>
          <a:prstGeom prst="rect">
            <a:avLst/>
          </a:prstGeom>
          <a:noFill/>
        </p:spPr>
        <p:txBody>
          <a:bodyPr wrap="square" lIns="0" rIns="0" tIns="0" bIns="0">
            <a:spAutoFit/>
          </a:bodyPr>
          <a:lstStyle/>
          <a:p>
            <a:pPr algn="r"/>
            <a:r>
              <a:rPr sz="1200" b="1">
                <a:solidFill>
                  <a:srgbClr val="E8C46A"/>
                </a:solidFill>
                <a:latin typeface="Calibri"/>
              </a:rPr>
              <a:t>14%</a:t>
            </a:r>
          </a:p>
        </p:txBody>
      </p:sp>
      <p:sp>
        <p:nvSpPr>
          <p:cNvPr id="13" name="TextBox 12"/>
          <p:cNvSpPr txBox="1"/>
          <p:nvPr/>
        </p:nvSpPr>
        <p:spPr>
          <a:xfrm>
            <a:off x="868680" y="3282696"/>
            <a:ext cx="3840480" cy="320040"/>
          </a:xfrm>
          <a:prstGeom prst="rect">
            <a:avLst/>
          </a:prstGeom>
          <a:noFill/>
        </p:spPr>
        <p:txBody>
          <a:bodyPr wrap="square" lIns="0" rIns="0" tIns="0" bIns="0">
            <a:spAutoFit/>
          </a:bodyPr>
          <a:lstStyle/>
          <a:p>
            <a:pPr algn="l"/>
            <a:r>
              <a:rPr sz="1200" b="0">
                <a:solidFill>
                  <a:srgbClr val="F5EED8"/>
                </a:solidFill>
                <a:latin typeface="Calibri"/>
              </a:rPr>
              <a:t>Revenue stability / concentration</a:t>
            </a:r>
          </a:p>
        </p:txBody>
      </p:sp>
      <p:sp>
        <p:nvSpPr>
          <p:cNvPr id="14" name="TextBox 13"/>
          <p:cNvSpPr txBox="1"/>
          <p:nvPr/>
        </p:nvSpPr>
        <p:spPr>
          <a:xfrm>
            <a:off x="4892040" y="3282696"/>
            <a:ext cx="914400" cy="320040"/>
          </a:xfrm>
          <a:prstGeom prst="rect">
            <a:avLst/>
          </a:prstGeom>
          <a:noFill/>
        </p:spPr>
        <p:txBody>
          <a:bodyPr wrap="square" lIns="0" rIns="0" tIns="0" bIns="0">
            <a:spAutoFit/>
          </a:bodyPr>
          <a:lstStyle/>
          <a:p>
            <a:pPr algn="r"/>
            <a:r>
              <a:rPr sz="1200" b="1">
                <a:solidFill>
                  <a:srgbClr val="E8C46A"/>
                </a:solidFill>
                <a:latin typeface="Calibri"/>
              </a:rPr>
              <a:t>10%</a:t>
            </a:r>
          </a:p>
        </p:txBody>
      </p:sp>
      <p:sp>
        <p:nvSpPr>
          <p:cNvPr id="15" name="TextBox 14"/>
          <p:cNvSpPr txBox="1"/>
          <p:nvPr/>
        </p:nvSpPr>
        <p:spPr>
          <a:xfrm>
            <a:off x="868680" y="3666744"/>
            <a:ext cx="3840480" cy="320040"/>
          </a:xfrm>
          <a:prstGeom prst="rect">
            <a:avLst/>
          </a:prstGeom>
          <a:noFill/>
        </p:spPr>
        <p:txBody>
          <a:bodyPr wrap="square" lIns="0" rIns="0" tIns="0" bIns="0">
            <a:spAutoFit/>
          </a:bodyPr>
          <a:lstStyle/>
          <a:p>
            <a:pPr algn="l"/>
            <a:r>
              <a:rPr sz="1200" b="0">
                <a:solidFill>
                  <a:srgbClr val="F5EED8"/>
                </a:solidFill>
                <a:latin typeface="Calibri"/>
              </a:rPr>
              <a:t>Contracted acreage (pre-season)</a:t>
            </a:r>
          </a:p>
        </p:txBody>
      </p:sp>
      <p:sp>
        <p:nvSpPr>
          <p:cNvPr id="16" name="TextBox 15"/>
          <p:cNvSpPr txBox="1"/>
          <p:nvPr/>
        </p:nvSpPr>
        <p:spPr>
          <a:xfrm>
            <a:off x="4892040" y="3666744"/>
            <a:ext cx="914400" cy="320040"/>
          </a:xfrm>
          <a:prstGeom prst="rect">
            <a:avLst/>
          </a:prstGeom>
          <a:noFill/>
        </p:spPr>
        <p:txBody>
          <a:bodyPr wrap="square" lIns="0" rIns="0" tIns="0" bIns="0">
            <a:spAutoFit/>
          </a:bodyPr>
          <a:lstStyle/>
          <a:p>
            <a:pPr algn="r"/>
            <a:r>
              <a:rPr sz="1200" b="1">
                <a:solidFill>
                  <a:srgbClr val="E8C46A"/>
                </a:solidFill>
                <a:latin typeface="Calibri"/>
              </a:rPr>
              <a:t>16%</a:t>
            </a:r>
          </a:p>
        </p:txBody>
      </p:sp>
      <p:sp>
        <p:nvSpPr>
          <p:cNvPr id="17" name="TextBox 16"/>
          <p:cNvSpPr txBox="1"/>
          <p:nvPr/>
        </p:nvSpPr>
        <p:spPr>
          <a:xfrm>
            <a:off x="868680" y="4050792"/>
            <a:ext cx="3840480" cy="320040"/>
          </a:xfrm>
          <a:prstGeom prst="rect">
            <a:avLst/>
          </a:prstGeom>
          <a:noFill/>
        </p:spPr>
        <p:txBody>
          <a:bodyPr wrap="square" lIns="0" rIns="0" tIns="0" bIns="0">
            <a:spAutoFit/>
          </a:bodyPr>
          <a:lstStyle/>
          <a:p>
            <a:pPr algn="l"/>
            <a:r>
              <a:rPr sz="1200" b="0">
                <a:solidFill>
                  <a:srgbClr val="F5EED8"/>
                </a:solidFill>
                <a:latin typeface="Calibri"/>
              </a:rPr>
              <a:t>Digital record depth</a:t>
            </a:r>
          </a:p>
        </p:txBody>
      </p:sp>
      <p:sp>
        <p:nvSpPr>
          <p:cNvPr id="18" name="TextBox 17"/>
          <p:cNvSpPr txBox="1"/>
          <p:nvPr/>
        </p:nvSpPr>
        <p:spPr>
          <a:xfrm>
            <a:off x="4892040" y="4050792"/>
            <a:ext cx="914400" cy="320040"/>
          </a:xfrm>
          <a:prstGeom prst="rect">
            <a:avLst/>
          </a:prstGeom>
          <a:noFill/>
        </p:spPr>
        <p:txBody>
          <a:bodyPr wrap="square" lIns="0" rIns="0" tIns="0" bIns="0">
            <a:spAutoFit/>
          </a:bodyPr>
          <a:lstStyle/>
          <a:p>
            <a:pPr algn="r"/>
            <a:r>
              <a:rPr sz="1200" b="1">
                <a:solidFill>
                  <a:srgbClr val="E8C46A"/>
                </a:solidFill>
                <a:latin typeface="Calibri"/>
              </a:rPr>
              <a:t>8%</a:t>
            </a:r>
          </a:p>
        </p:txBody>
      </p:sp>
      <p:sp>
        <p:nvSpPr>
          <p:cNvPr id="19" name="TextBox 18"/>
          <p:cNvSpPr txBox="1"/>
          <p:nvPr/>
        </p:nvSpPr>
        <p:spPr>
          <a:xfrm>
            <a:off x="868680" y="4434840"/>
            <a:ext cx="3840480" cy="320040"/>
          </a:xfrm>
          <a:prstGeom prst="rect">
            <a:avLst/>
          </a:prstGeom>
          <a:noFill/>
        </p:spPr>
        <p:txBody>
          <a:bodyPr wrap="square" lIns="0" rIns="0" tIns="0" bIns="0">
            <a:spAutoFit/>
          </a:bodyPr>
          <a:lstStyle/>
          <a:p>
            <a:pPr algn="l"/>
            <a:r>
              <a:rPr sz="1200" b="0">
                <a:solidFill>
                  <a:srgbClr val="F5EED8"/>
                </a:solidFill>
                <a:latin typeface="Calibri"/>
              </a:rPr>
              <a:t>Insurance coverage</a:t>
            </a:r>
          </a:p>
        </p:txBody>
      </p:sp>
      <p:sp>
        <p:nvSpPr>
          <p:cNvPr id="20" name="TextBox 19"/>
          <p:cNvSpPr txBox="1"/>
          <p:nvPr/>
        </p:nvSpPr>
        <p:spPr>
          <a:xfrm>
            <a:off x="4892040" y="4434840"/>
            <a:ext cx="914400" cy="320040"/>
          </a:xfrm>
          <a:prstGeom prst="rect">
            <a:avLst/>
          </a:prstGeom>
          <a:noFill/>
        </p:spPr>
        <p:txBody>
          <a:bodyPr wrap="square" lIns="0" rIns="0" tIns="0" bIns="0">
            <a:spAutoFit/>
          </a:bodyPr>
          <a:lstStyle/>
          <a:p>
            <a:pPr algn="r"/>
            <a:r>
              <a:rPr sz="1200" b="1">
                <a:solidFill>
                  <a:srgbClr val="E8C46A"/>
                </a:solidFill>
                <a:latin typeface="Calibri"/>
              </a:rPr>
              <a:t>10%</a:t>
            </a:r>
          </a:p>
        </p:txBody>
      </p:sp>
      <p:sp>
        <p:nvSpPr>
          <p:cNvPr id="21" name="TextBox 20"/>
          <p:cNvSpPr txBox="1"/>
          <p:nvPr/>
        </p:nvSpPr>
        <p:spPr>
          <a:xfrm>
            <a:off x="868680" y="4818888"/>
            <a:ext cx="3840480" cy="320040"/>
          </a:xfrm>
          <a:prstGeom prst="rect">
            <a:avLst/>
          </a:prstGeom>
          <a:noFill/>
        </p:spPr>
        <p:txBody>
          <a:bodyPr wrap="square" lIns="0" rIns="0" tIns="0" bIns="0">
            <a:spAutoFit/>
          </a:bodyPr>
          <a:lstStyle/>
          <a:p>
            <a:pPr algn="l"/>
            <a:r>
              <a:rPr sz="1200" b="0">
                <a:solidFill>
                  <a:srgbClr val="F5EED8"/>
                </a:solidFill>
                <a:latin typeface="Calibri"/>
              </a:rPr>
              <a:t>Debt-to-asset ratio</a:t>
            </a:r>
          </a:p>
        </p:txBody>
      </p:sp>
      <p:sp>
        <p:nvSpPr>
          <p:cNvPr id="22" name="TextBox 21"/>
          <p:cNvSpPr txBox="1"/>
          <p:nvPr/>
        </p:nvSpPr>
        <p:spPr>
          <a:xfrm>
            <a:off x="4892040" y="4818888"/>
            <a:ext cx="914400" cy="320040"/>
          </a:xfrm>
          <a:prstGeom prst="rect">
            <a:avLst/>
          </a:prstGeom>
          <a:noFill/>
        </p:spPr>
        <p:txBody>
          <a:bodyPr wrap="square" lIns="0" rIns="0" tIns="0" bIns="0">
            <a:spAutoFit/>
          </a:bodyPr>
          <a:lstStyle/>
          <a:p>
            <a:pPr algn="r"/>
            <a:r>
              <a:rPr sz="1200" b="1">
                <a:solidFill>
                  <a:srgbClr val="E8C46A"/>
                </a:solidFill>
                <a:latin typeface="Calibri"/>
              </a:rPr>
              <a:t>12%</a:t>
            </a:r>
          </a:p>
        </p:txBody>
      </p:sp>
      <p:sp>
        <p:nvSpPr>
          <p:cNvPr id="23" name="TextBox 22"/>
          <p:cNvSpPr txBox="1"/>
          <p:nvPr/>
        </p:nvSpPr>
        <p:spPr>
          <a:xfrm>
            <a:off x="868680" y="5202936"/>
            <a:ext cx="3840480" cy="320040"/>
          </a:xfrm>
          <a:prstGeom prst="rect">
            <a:avLst/>
          </a:prstGeom>
          <a:noFill/>
        </p:spPr>
        <p:txBody>
          <a:bodyPr wrap="square" lIns="0" rIns="0" tIns="0" bIns="0">
            <a:spAutoFit/>
          </a:bodyPr>
          <a:lstStyle/>
          <a:p>
            <a:pPr algn="l"/>
            <a:r>
              <a:rPr sz="1200" b="0">
                <a:solidFill>
                  <a:srgbClr val="F5EED8"/>
                </a:solidFill>
                <a:latin typeface="Calibri"/>
              </a:rPr>
              <a:t>Crop / buyer diversification</a:t>
            </a:r>
          </a:p>
        </p:txBody>
      </p:sp>
      <p:sp>
        <p:nvSpPr>
          <p:cNvPr id="24" name="TextBox 23"/>
          <p:cNvSpPr txBox="1"/>
          <p:nvPr/>
        </p:nvSpPr>
        <p:spPr>
          <a:xfrm>
            <a:off x="4892040" y="5202936"/>
            <a:ext cx="914400" cy="320040"/>
          </a:xfrm>
          <a:prstGeom prst="rect">
            <a:avLst/>
          </a:prstGeom>
          <a:noFill/>
        </p:spPr>
        <p:txBody>
          <a:bodyPr wrap="square" lIns="0" rIns="0" tIns="0" bIns="0">
            <a:spAutoFit/>
          </a:bodyPr>
          <a:lstStyle/>
          <a:p>
            <a:pPr algn="r"/>
            <a:r>
              <a:rPr sz="1200" b="1">
                <a:solidFill>
                  <a:srgbClr val="E8C46A"/>
                </a:solidFill>
                <a:latin typeface="Calibri"/>
              </a:rPr>
              <a:t>10%</a:t>
            </a:r>
          </a:p>
        </p:txBody>
      </p:sp>
      <p:sp>
        <p:nvSpPr>
          <p:cNvPr id="25" name="TextBox 24"/>
          <p:cNvSpPr txBox="1"/>
          <p:nvPr/>
        </p:nvSpPr>
        <p:spPr>
          <a:xfrm>
            <a:off x="868680" y="5586984"/>
            <a:ext cx="3840480" cy="320040"/>
          </a:xfrm>
          <a:prstGeom prst="rect">
            <a:avLst/>
          </a:prstGeom>
          <a:noFill/>
        </p:spPr>
        <p:txBody>
          <a:bodyPr wrap="square" lIns="0" rIns="0" tIns="0" bIns="0">
            <a:spAutoFit/>
          </a:bodyPr>
          <a:lstStyle/>
          <a:p>
            <a:pPr algn="l"/>
            <a:r>
              <a:rPr sz="1200" b="0">
                <a:solidFill>
                  <a:srgbClr val="F5EED8"/>
                </a:solidFill>
                <a:latin typeface="Calibri"/>
              </a:rPr>
              <a:t>Climate + soil resilience</a:t>
            </a:r>
          </a:p>
        </p:txBody>
      </p:sp>
      <p:sp>
        <p:nvSpPr>
          <p:cNvPr id="26" name="TextBox 25"/>
          <p:cNvSpPr txBox="1"/>
          <p:nvPr/>
        </p:nvSpPr>
        <p:spPr>
          <a:xfrm>
            <a:off x="4892040" y="5586984"/>
            <a:ext cx="914400" cy="320040"/>
          </a:xfrm>
          <a:prstGeom prst="rect">
            <a:avLst/>
          </a:prstGeom>
          <a:noFill/>
        </p:spPr>
        <p:txBody>
          <a:bodyPr wrap="square" lIns="0" rIns="0" tIns="0" bIns="0">
            <a:spAutoFit/>
          </a:bodyPr>
          <a:lstStyle/>
          <a:p>
            <a:pPr algn="r"/>
            <a:r>
              <a:rPr sz="1200" b="1">
                <a:solidFill>
                  <a:srgbClr val="E8C46A"/>
                </a:solidFill>
                <a:latin typeface="Calibri"/>
              </a:rPr>
              <a:t>8%</a:t>
            </a:r>
          </a:p>
        </p:txBody>
      </p:sp>
      <p:sp>
        <p:nvSpPr>
          <p:cNvPr id="27" name="Rounded Rectangle 26"/>
          <p:cNvSpPr/>
          <p:nvPr/>
        </p:nvSpPr>
        <p:spPr>
          <a:xfrm>
            <a:off x="6309360" y="1920240"/>
            <a:ext cx="5303520" cy="429768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583680" y="2103120"/>
            <a:ext cx="4754880" cy="320040"/>
          </a:xfrm>
          <a:prstGeom prst="rect">
            <a:avLst/>
          </a:prstGeom>
          <a:noFill/>
        </p:spPr>
        <p:txBody>
          <a:bodyPr wrap="square" lIns="0" rIns="0" tIns="0" bIns="0">
            <a:spAutoFit/>
          </a:bodyPr>
          <a:lstStyle/>
          <a:p>
            <a:pPr algn="l"/>
            <a:r>
              <a:rPr sz="1100" b="1">
                <a:solidFill>
                  <a:srgbClr val="E8C46A"/>
                </a:solidFill>
                <a:latin typeface="Calibri"/>
              </a:rPr>
              <a:t>PILOT DISTRIBUTION (v0.9)</a:t>
            </a:r>
          </a:p>
        </p:txBody>
      </p:sp>
      <p:sp>
        <p:nvSpPr>
          <p:cNvPr id="29" name="Rectangle 28"/>
          <p:cNvSpPr/>
          <p:nvPr/>
        </p:nvSpPr>
        <p:spPr>
          <a:xfrm>
            <a:off x="6629400" y="2743200"/>
            <a:ext cx="228600" cy="457200"/>
          </a:xfrm>
          <a:prstGeom prst="rect">
            <a:avLst/>
          </a:prstGeom>
          <a:solidFill>
            <a:srgbClr val="2EB0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995160" y="2606040"/>
            <a:ext cx="2377440" cy="365760"/>
          </a:xfrm>
          <a:prstGeom prst="rect">
            <a:avLst/>
          </a:prstGeom>
          <a:noFill/>
        </p:spPr>
        <p:txBody>
          <a:bodyPr wrap="square" lIns="0" rIns="0" tIns="0" bIns="0">
            <a:spAutoFit/>
          </a:bodyPr>
          <a:lstStyle/>
          <a:p>
            <a:pPr algn="l"/>
            <a:r>
              <a:rPr sz="1600" b="1">
                <a:solidFill>
                  <a:srgbClr val="F5EED8"/>
                </a:solidFill>
                <a:latin typeface="Calibri"/>
              </a:rPr>
              <a:t>Prime</a:t>
            </a:r>
          </a:p>
        </p:txBody>
      </p:sp>
      <p:sp>
        <p:nvSpPr>
          <p:cNvPr id="31" name="TextBox 30"/>
          <p:cNvSpPr txBox="1"/>
          <p:nvPr/>
        </p:nvSpPr>
        <p:spPr>
          <a:xfrm>
            <a:off x="6995160" y="2990088"/>
            <a:ext cx="2377440" cy="320040"/>
          </a:xfrm>
          <a:prstGeom prst="rect">
            <a:avLst/>
          </a:prstGeom>
          <a:noFill/>
        </p:spPr>
        <p:txBody>
          <a:bodyPr wrap="square" lIns="0" rIns="0" tIns="0" bIns="0">
            <a:spAutoFit/>
          </a:bodyPr>
          <a:lstStyle/>
          <a:p>
            <a:pPr algn="l"/>
            <a:r>
              <a:rPr sz="1100" b="0">
                <a:solidFill>
                  <a:srgbClr val="B8C9BB"/>
                </a:solidFill>
                <a:latin typeface="Calibri"/>
              </a:rPr>
              <a:t>900–1000</a:t>
            </a:r>
          </a:p>
        </p:txBody>
      </p:sp>
      <p:sp>
        <p:nvSpPr>
          <p:cNvPr id="32" name="TextBox 31"/>
          <p:cNvSpPr txBox="1"/>
          <p:nvPr/>
        </p:nvSpPr>
        <p:spPr>
          <a:xfrm>
            <a:off x="9509760" y="2651760"/>
            <a:ext cx="1828800" cy="640080"/>
          </a:xfrm>
          <a:prstGeom prst="rect">
            <a:avLst/>
          </a:prstGeom>
          <a:noFill/>
        </p:spPr>
        <p:txBody>
          <a:bodyPr wrap="square" lIns="0" rIns="0" tIns="0" bIns="0">
            <a:spAutoFit/>
          </a:bodyPr>
          <a:lstStyle/>
          <a:p>
            <a:pPr algn="r"/>
            <a:r>
              <a:rPr sz="3200" b="1">
                <a:solidFill>
                  <a:srgbClr val="2EB06A"/>
                </a:solidFill>
                <a:latin typeface="Calibri"/>
              </a:rPr>
              <a:t>1</a:t>
            </a:r>
          </a:p>
        </p:txBody>
      </p:sp>
      <p:sp>
        <p:nvSpPr>
          <p:cNvPr id="33" name="TextBox 32"/>
          <p:cNvSpPr txBox="1"/>
          <p:nvPr/>
        </p:nvSpPr>
        <p:spPr>
          <a:xfrm>
            <a:off x="9509760" y="3154680"/>
            <a:ext cx="1828800" cy="274320"/>
          </a:xfrm>
          <a:prstGeom prst="rect">
            <a:avLst/>
          </a:prstGeom>
          <a:noFill/>
        </p:spPr>
        <p:txBody>
          <a:bodyPr wrap="square" lIns="0" rIns="0" tIns="0" bIns="0">
            <a:spAutoFit/>
          </a:bodyPr>
          <a:lstStyle/>
          <a:p>
            <a:pPr algn="r"/>
            <a:r>
              <a:rPr sz="1000" b="0">
                <a:solidFill>
                  <a:srgbClr val="B8C9BB"/>
                </a:solidFill>
                <a:latin typeface="Calibri"/>
              </a:rPr>
              <a:t>pilots</a:t>
            </a:r>
          </a:p>
        </p:txBody>
      </p:sp>
      <p:sp>
        <p:nvSpPr>
          <p:cNvPr id="34" name="Rectangle 33"/>
          <p:cNvSpPr/>
          <p:nvPr/>
        </p:nvSpPr>
        <p:spPr>
          <a:xfrm>
            <a:off x="6629400" y="3520440"/>
            <a:ext cx="228600" cy="4572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995160" y="3383280"/>
            <a:ext cx="2377440" cy="365760"/>
          </a:xfrm>
          <a:prstGeom prst="rect">
            <a:avLst/>
          </a:prstGeom>
          <a:noFill/>
        </p:spPr>
        <p:txBody>
          <a:bodyPr wrap="square" lIns="0" rIns="0" tIns="0" bIns="0">
            <a:spAutoFit/>
          </a:bodyPr>
          <a:lstStyle/>
          <a:p>
            <a:pPr algn="l"/>
            <a:r>
              <a:rPr sz="1600" b="1">
                <a:solidFill>
                  <a:srgbClr val="F5EED8"/>
                </a:solidFill>
                <a:latin typeface="Calibri"/>
              </a:rPr>
              <a:t>Standard</a:t>
            </a:r>
          </a:p>
        </p:txBody>
      </p:sp>
      <p:sp>
        <p:nvSpPr>
          <p:cNvPr id="36" name="TextBox 35"/>
          <p:cNvSpPr txBox="1"/>
          <p:nvPr/>
        </p:nvSpPr>
        <p:spPr>
          <a:xfrm>
            <a:off x="6995160" y="3767328"/>
            <a:ext cx="2377440" cy="320040"/>
          </a:xfrm>
          <a:prstGeom prst="rect">
            <a:avLst/>
          </a:prstGeom>
          <a:noFill/>
        </p:spPr>
        <p:txBody>
          <a:bodyPr wrap="square" lIns="0" rIns="0" tIns="0" bIns="0">
            <a:spAutoFit/>
          </a:bodyPr>
          <a:lstStyle/>
          <a:p>
            <a:pPr algn="l"/>
            <a:r>
              <a:rPr sz="1100" b="0">
                <a:solidFill>
                  <a:srgbClr val="B8C9BB"/>
                </a:solidFill>
                <a:latin typeface="Calibri"/>
              </a:rPr>
              <a:t>750–899</a:t>
            </a:r>
          </a:p>
        </p:txBody>
      </p:sp>
      <p:sp>
        <p:nvSpPr>
          <p:cNvPr id="37" name="TextBox 36"/>
          <p:cNvSpPr txBox="1"/>
          <p:nvPr/>
        </p:nvSpPr>
        <p:spPr>
          <a:xfrm>
            <a:off x="9509760" y="3429000"/>
            <a:ext cx="1828800" cy="640080"/>
          </a:xfrm>
          <a:prstGeom prst="rect">
            <a:avLst/>
          </a:prstGeom>
          <a:noFill/>
        </p:spPr>
        <p:txBody>
          <a:bodyPr wrap="square" lIns="0" rIns="0" tIns="0" bIns="0">
            <a:spAutoFit/>
          </a:bodyPr>
          <a:lstStyle/>
          <a:p>
            <a:pPr algn="r"/>
            <a:r>
              <a:rPr sz="3200" b="1">
                <a:solidFill>
                  <a:srgbClr val="E8C46A"/>
                </a:solidFill>
                <a:latin typeface="Calibri"/>
              </a:rPr>
              <a:t>8</a:t>
            </a:r>
          </a:p>
        </p:txBody>
      </p:sp>
      <p:sp>
        <p:nvSpPr>
          <p:cNvPr id="38" name="TextBox 37"/>
          <p:cNvSpPr txBox="1"/>
          <p:nvPr/>
        </p:nvSpPr>
        <p:spPr>
          <a:xfrm>
            <a:off x="9509760" y="3931920"/>
            <a:ext cx="1828800" cy="274320"/>
          </a:xfrm>
          <a:prstGeom prst="rect">
            <a:avLst/>
          </a:prstGeom>
          <a:noFill/>
        </p:spPr>
        <p:txBody>
          <a:bodyPr wrap="square" lIns="0" rIns="0" tIns="0" bIns="0">
            <a:spAutoFit/>
          </a:bodyPr>
          <a:lstStyle/>
          <a:p>
            <a:pPr algn="r"/>
            <a:r>
              <a:rPr sz="1000" b="0">
                <a:solidFill>
                  <a:srgbClr val="B8C9BB"/>
                </a:solidFill>
                <a:latin typeface="Calibri"/>
              </a:rPr>
              <a:t>pilots</a:t>
            </a:r>
          </a:p>
        </p:txBody>
      </p:sp>
      <p:sp>
        <p:nvSpPr>
          <p:cNvPr id="39" name="Rectangle 38"/>
          <p:cNvSpPr/>
          <p:nvPr/>
        </p:nvSpPr>
        <p:spPr>
          <a:xfrm>
            <a:off x="6629400" y="4297680"/>
            <a:ext cx="228600" cy="457200"/>
          </a:xfrm>
          <a:prstGeom prst="rect">
            <a:avLst/>
          </a:prstGeom>
          <a:solidFill>
            <a:srgbClr val="E08A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6995160" y="4160520"/>
            <a:ext cx="2377440" cy="365760"/>
          </a:xfrm>
          <a:prstGeom prst="rect">
            <a:avLst/>
          </a:prstGeom>
          <a:noFill/>
        </p:spPr>
        <p:txBody>
          <a:bodyPr wrap="square" lIns="0" rIns="0" tIns="0" bIns="0">
            <a:spAutoFit/>
          </a:bodyPr>
          <a:lstStyle/>
          <a:p>
            <a:pPr algn="l"/>
            <a:r>
              <a:rPr sz="1600" b="1">
                <a:solidFill>
                  <a:srgbClr val="F5EED8"/>
                </a:solidFill>
                <a:latin typeface="Calibri"/>
              </a:rPr>
              <a:t>Watch</a:t>
            </a:r>
          </a:p>
        </p:txBody>
      </p:sp>
      <p:sp>
        <p:nvSpPr>
          <p:cNvPr id="41" name="TextBox 40"/>
          <p:cNvSpPr txBox="1"/>
          <p:nvPr/>
        </p:nvSpPr>
        <p:spPr>
          <a:xfrm>
            <a:off x="6995160" y="4544568"/>
            <a:ext cx="2377440" cy="320040"/>
          </a:xfrm>
          <a:prstGeom prst="rect">
            <a:avLst/>
          </a:prstGeom>
          <a:noFill/>
        </p:spPr>
        <p:txBody>
          <a:bodyPr wrap="square" lIns="0" rIns="0" tIns="0" bIns="0">
            <a:spAutoFit/>
          </a:bodyPr>
          <a:lstStyle/>
          <a:p>
            <a:pPr algn="l"/>
            <a:r>
              <a:rPr sz="1100" b="0">
                <a:solidFill>
                  <a:srgbClr val="B8C9BB"/>
                </a:solidFill>
                <a:latin typeface="Calibri"/>
              </a:rPr>
              <a:t>600–749</a:t>
            </a:r>
          </a:p>
        </p:txBody>
      </p:sp>
      <p:sp>
        <p:nvSpPr>
          <p:cNvPr id="42" name="TextBox 41"/>
          <p:cNvSpPr txBox="1"/>
          <p:nvPr/>
        </p:nvSpPr>
        <p:spPr>
          <a:xfrm>
            <a:off x="9509760" y="4206240"/>
            <a:ext cx="1828800" cy="640080"/>
          </a:xfrm>
          <a:prstGeom prst="rect">
            <a:avLst/>
          </a:prstGeom>
          <a:noFill/>
        </p:spPr>
        <p:txBody>
          <a:bodyPr wrap="square" lIns="0" rIns="0" tIns="0" bIns="0">
            <a:spAutoFit/>
          </a:bodyPr>
          <a:lstStyle/>
          <a:p>
            <a:pPr algn="r"/>
            <a:r>
              <a:rPr sz="3200" b="1">
                <a:solidFill>
                  <a:srgbClr val="E08A3C"/>
                </a:solidFill>
                <a:latin typeface="Calibri"/>
              </a:rPr>
              <a:t>2</a:t>
            </a:r>
          </a:p>
        </p:txBody>
      </p:sp>
      <p:sp>
        <p:nvSpPr>
          <p:cNvPr id="43" name="TextBox 42"/>
          <p:cNvSpPr txBox="1"/>
          <p:nvPr/>
        </p:nvSpPr>
        <p:spPr>
          <a:xfrm>
            <a:off x="9509760" y="4709160"/>
            <a:ext cx="1828800" cy="274320"/>
          </a:xfrm>
          <a:prstGeom prst="rect">
            <a:avLst/>
          </a:prstGeom>
          <a:noFill/>
        </p:spPr>
        <p:txBody>
          <a:bodyPr wrap="square" lIns="0" rIns="0" tIns="0" bIns="0">
            <a:spAutoFit/>
          </a:bodyPr>
          <a:lstStyle/>
          <a:p>
            <a:pPr algn="r"/>
            <a:r>
              <a:rPr sz="1000" b="0">
                <a:solidFill>
                  <a:srgbClr val="B8C9BB"/>
                </a:solidFill>
                <a:latin typeface="Calibri"/>
              </a:rPr>
              <a:t>pilots</a:t>
            </a:r>
          </a:p>
        </p:txBody>
      </p:sp>
      <p:sp>
        <p:nvSpPr>
          <p:cNvPr id="44" name="Rectangle 43"/>
          <p:cNvSpPr/>
          <p:nvPr/>
        </p:nvSpPr>
        <p:spPr>
          <a:xfrm>
            <a:off x="6629400" y="5074920"/>
            <a:ext cx="228600" cy="457200"/>
          </a:xfrm>
          <a:prstGeom prst="rect">
            <a:avLst/>
          </a:prstGeom>
          <a:solidFill>
            <a:srgbClr val="C054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6995160" y="4937760"/>
            <a:ext cx="2377440" cy="365760"/>
          </a:xfrm>
          <a:prstGeom prst="rect">
            <a:avLst/>
          </a:prstGeom>
          <a:noFill/>
        </p:spPr>
        <p:txBody>
          <a:bodyPr wrap="square" lIns="0" rIns="0" tIns="0" bIns="0">
            <a:spAutoFit/>
          </a:bodyPr>
          <a:lstStyle/>
          <a:p>
            <a:pPr algn="l"/>
            <a:r>
              <a:rPr sz="1600" b="1">
                <a:solidFill>
                  <a:srgbClr val="F5EED8"/>
                </a:solidFill>
                <a:latin typeface="Calibri"/>
              </a:rPr>
              <a:t>Sub-bank.</a:t>
            </a:r>
          </a:p>
        </p:txBody>
      </p:sp>
      <p:sp>
        <p:nvSpPr>
          <p:cNvPr id="46" name="TextBox 45"/>
          <p:cNvSpPr txBox="1"/>
          <p:nvPr/>
        </p:nvSpPr>
        <p:spPr>
          <a:xfrm>
            <a:off x="6995160" y="5321808"/>
            <a:ext cx="2377440" cy="320040"/>
          </a:xfrm>
          <a:prstGeom prst="rect">
            <a:avLst/>
          </a:prstGeom>
          <a:noFill/>
        </p:spPr>
        <p:txBody>
          <a:bodyPr wrap="square" lIns="0" rIns="0" tIns="0" bIns="0">
            <a:spAutoFit/>
          </a:bodyPr>
          <a:lstStyle/>
          <a:p>
            <a:pPr algn="l"/>
            <a:r>
              <a:rPr sz="1100" b="0">
                <a:solidFill>
                  <a:srgbClr val="B8C9BB"/>
                </a:solidFill>
                <a:latin typeface="Calibri"/>
              </a:rPr>
              <a:t>300–599</a:t>
            </a:r>
          </a:p>
        </p:txBody>
      </p:sp>
      <p:sp>
        <p:nvSpPr>
          <p:cNvPr id="47" name="TextBox 46"/>
          <p:cNvSpPr txBox="1"/>
          <p:nvPr/>
        </p:nvSpPr>
        <p:spPr>
          <a:xfrm>
            <a:off x="9509760" y="4983480"/>
            <a:ext cx="1828800" cy="640080"/>
          </a:xfrm>
          <a:prstGeom prst="rect">
            <a:avLst/>
          </a:prstGeom>
          <a:noFill/>
        </p:spPr>
        <p:txBody>
          <a:bodyPr wrap="square" lIns="0" rIns="0" tIns="0" bIns="0">
            <a:spAutoFit/>
          </a:bodyPr>
          <a:lstStyle/>
          <a:p>
            <a:pPr algn="r"/>
            <a:r>
              <a:rPr sz="3200" b="1">
                <a:solidFill>
                  <a:srgbClr val="C0544A"/>
                </a:solidFill>
                <a:latin typeface="Calibri"/>
              </a:rPr>
              <a:t>1</a:t>
            </a:r>
          </a:p>
        </p:txBody>
      </p:sp>
      <p:sp>
        <p:nvSpPr>
          <p:cNvPr id="48" name="TextBox 47"/>
          <p:cNvSpPr txBox="1"/>
          <p:nvPr/>
        </p:nvSpPr>
        <p:spPr>
          <a:xfrm>
            <a:off x="9509760" y="5486400"/>
            <a:ext cx="1828800" cy="274320"/>
          </a:xfrm>
          <a:prstGeom prst="rect">
            <a:avLst/>
          </a:prstGeom>
          <a:noFill/>
        </p:spPr>
        <p:txBody>
          <a:bodyPr wrap="square" lIns="0" rIns="0" tIns="0" bIns="0">
            <a:spAutoFit/>
          </a:bodyPr>
          <a:lstStyle/>
          <a:p>
            <a:pPr algn="r"/>
            <a:r>
              <a:rPr sz="1000" b="0">
                <a:solidFill>
                  <a:srgbClr val="B8C9BB"/>
                </a:solidFill>
                <a:latin typeface="Calibri"/>
              </a:rPr>
              <a:t>pilots</a:t>
            </a:r>
          </a:p>
        </p:txBody>
      </p:sp>
      <p:sp>
        <p:nvSpPr>
          <p:cNvPr id="49" name="Rounded Rectangle 48"/>
          <p:cNvSpPr/>
          <p:nvPr/>
        </p:nvSpPr>
        <p:spPr>
          <a:xfrm>
            <a:off x="548640" y="6355080"/>
            <a:ext cx="11064240" cy="384048"/>
          </a:xfrm>
          <a:prstGeom prst="roundRect">
            <a:avLst>
              <a:gd name="adj" fmla="val 8000"/>
            </a:avLst>
          </a:prstGeom>
          <a:solidFill>
            <a:srgbClr val="082D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777240" y="6391656"/>
            <a:ext cx="10698480" cy="365760"/>
          </a:xfrm>
          <a:prstGeom prst="rect">
            <a:avLst/>
          </a:prstGeom>
          <a:noFill/>
        </p:spPr>
        <p:txBody>
          <a:bodyPr wrap="square" lIns="0" rIns="0" tIns="0" bIns="0">
            <a:spAutoFit/>
          </a:bodyPr>
          <a:lstStyle/>
          <a:p>
            <a:pPr algn="l"/>
            <a:r>
              <a:rPr sz="1100" b="0">
                <a:solidFill>
                  <a:srgbClr val="E8C46A"/>
                </a:solidFill>
                <a:latin typeface="Calibri"/>
              </a:rPr>
              <a:t>Live demo → baufarmintelligence.com/investors/bankability-score   ·   Farm Credit Mid-Atlantic co-branded pilot in scoping.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3D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48640" y="502920"/>
            <a:ext cx="548640" cy="38100"/>
          </a:xfrm>
          <a:prstGeom prst="rect">
            <a:avLst/>
          </a:prstGeom>
          <a:solidFill>
            <a:srgbClr val="E8C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88720" y="457200"/>
            <a:ext cx="10058400" cy="320040"/>
          </a:xfrm>
          <a:prstGeom prst="rect">
            <a:avLst/>
          </a:prstGeom>
          <a:noFill/>
        </p:spPr>
        <p:txBody>
          <a:bodyPr wrap="square" lIns="0" rIns="0" tIns="0" bIns="0">
            <a:spAutoFit/>
          </a:bodyPr>
          <a:lstStyle/>
          <a:p>
            <a:pPr algn="l"/>
            <a:r>
              <a:rPr sz="1100" b="1">
                <a:solidFill>
                  <a:srgbClr val="E8C46A"/>
                </a:solidFill>
                <a:latin typeface="Calibri"/>
              </a:rPr>
              <a:t>INVESTOR-FACING PRODUCT  ·  LIVE</a:t>
            </a:r>
          </a:p>
        </p:txBody>
      </p:sp>
      <p:sp>
        <p:nvSpPr>
          <p:cNvPr id="5" name="TextBox 4"/>
          <p:cNvSpPr txBox="1"/>
          <p:nvPr/>
        </p:nvSpPr>
        <p:spPr>
          <a:xfrm>
            <a:off x="548640" y="731520"/>
            <a:ext cx="11338560" cy="1005840"/>
          </a:xfrm>
          <a:prstGeom prst="rect">
            <a:avLst/>
          </a:prstGeom>
          <a:noFill/>
        </p:spPr>
        <p:txBody>
          <a:bodyPr wrap="square" lIns="0" rIns="0" tIns="0" bIns="0">
            <a:spAutoFit/>
          </a:bodyPr>
          <a:lstStyle/>
          <a:p>
            <a:pPr algn="l"/>
            <a:r>
              <a:rPr sz="2600" b="1">
                <a:solidFill>
                  <a:srgbClr val="FFFFFF"/>
                </a:solidFill>
                <a:latin typeface="Calibri"/>
              </a:rPr>
              <a:t>Diligence is now a product, not a PDF.</a:t>
            </a:r>
          </a:p>
        </p:txBody>
      </p:sp>
      <p:sp>
        <p:nvSpPr>
          <p:cNvPr id="6" name="TextBox 5"/>
          <p:cNvSpPr txBox="1"/>
          <p:nvPr/>
        </p:nvSpPr>
        <p:spPr>
          <a:xfrm>
            <a:off x="548640" y="1737360"/>
            <a:ext cx="10972800" cy="365760"/>
          </a:xfrm>
          <a:prstGeom prst="rect">
            <a:avLst/>
          </a:prstGeom>
          <a:noFill/>
        </p:spPr>
        <p:txBody>
          <a:bodyPr wrap="square" lIns="0" rIns="0" tIns="0" bIns="0">
            <a:spAutoFit/>
          </a:bodyPr>
          <a:lstStyle/>
          <a:p>
            <a:pPr algn="l"/>
            <a:r>
              <a:rPr sz="1400" b="0">
                <a:solidFill>
                  <a:srgbClr val="B8C9BB"/>
                </a:solidFill>
                <a:latin typeface="Calibri"/>
              </a:rPr>
              <a:t>Every investor claim is a live surface at baufarmintelligence.com/investors — inspectable in real time.</a:t>
            </a:r>
          </a:p>
        </p:txBody>
      </p:sp>
      <p:sp>
        <p:nvSpPr>
          <p:cNvPr id="7" name="Rounded Rectangle 6"/>
          <p:cNvSpPr/>
          <p:nvPr/>
        </p:nvSpPr>
        <p:spPr>
          <a:xfrm>
            <a:off x="548640" y="1965960"/>
            <a:ext cx="5486400" cy="164592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2148840"/>
            <a:ext cx="4846320" cy="457200"/>
          </a:xfrm>
          <a:prstGeom prst="rect">
            <a:avLst/>
          </a:prstGeom>
          <a:noFill/>
        </p:spPr>
        <p:txBody>
          <a:bodyPr wrap="square" lIns="0" rIns="0" tIns="0" bIns="0">
            <a:spAutoFit/>
          </a:bodyPr>
          <a:lstStyle/>
          <a:p>
            <a:pPr algn="l"/>
            <a:r>
              <a:rPr sz="1800" b="1">
                <a:solidFill>
                  <a:srgbClr val="FFFFFF"/>
                </a:solidFill>
                <a:latin typeface="Calibri"/>
              </a:rPr>
              <a:t>Scenario Model</a:t>
            </a:r>
          </a:p>
        </p:txBody>
      </p:sp>
      <p:sp>
        <p:nvSpPr>
          <p:cNvPr id="9" name="TextBox 8"/>
          <p:cNvSpPr txBox="1"/>
          <p:nvPr/>
        </p:nvSpPr>
        <p:spPr>
          <a:xfrm>
            <a:off x="868680" y="2606040"/>
            <a:ext cx="4846320" cy="320040"/>
          </a:xfrm>
          <a:prstGeom prst="rect">
            <a:avLst/>
          </a:prstGeom>
          <a:noFill/>
        </p:spPr>
        <p:txBody>
          <a:bodyPr wrap="square" lIns="0" rIns="0" tIns="0" bIns="0">
            <a:spAutoFit/>
          </a:bodyPr>
          <a:lstStyle/>
          <a:p>
            <a:pPr algn="l"/>
            <a:r>
              <a:rPr sz="1000" b="0">
                <a:solidFill>
                  <a:srgbClr val="E8C46A"/>
                </a:solidFill>
                <a:latin typeface="Consolas"/>
              </a:rPr>
              <a:t>/investors/scenario-model</a:t>
            </a:r>
          </a:p>
        </p:txBody>
      </p:sp>
      <p:sp>
        <p:nvSpPr>
          <p:cNvPr id="10" name="TextBox 9"/>
          <p:cNvSpPr txBox="1"/>
          <p:nvPr/>
        </p:nvSpPr>
        <p:spPr>
          <a:xfrm>
            <a:off x="868680" y="2926080"/>
            <a:ext cx="4846320" cy="685800"/>
          </a:xfrm>
          <a:prstGeom prst="rect">
            <a:avLst/>
          </a:prstGeom>
          <a:noFill/>
        </p:spPr>
        <p:txBody>
          <a:bodyPr wrap="square" lIns="0" rIns="0" tIns="0" bIns="0">
            <a:spAutoFit/>
          </a:bodyPr>
          <a:lstStyle/>
          <a:p>
            <a:pPr algn="l"/>
            <a:r>
              <a:rPr sz="1200" b="0">
                <a:solidFill>
                  <a:srgbClr val="B8C9BB"/>
                </a:solidFill>
                <a:latin typeface="Calibri"/>
              </a:rPr>
              <a:t>Move sliders on farms · ARPU · churn. ARR, burn, and runway recompute live from the base plan.</a:t>
            </a:r>
          </a:p>
        </p:txBody>
      </p:sp>
      <p:sp>
        <p:nvSpPr>
          <p:cNvPr id="11" name="Rounded Rectangle 10"/>
          <p:cNvSpPr/>
          <p:nvPr/>
        </p:nvSpPr>
        <p:spPr>
          <a:xfrm>
            <a:off x="6217920" y="1965960"/>
            <a:ext cx="5486400" cy="164592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37960" y="2148840"/>
            <a:ext cx="4846320" cy="457200"/>
          </a:xfrm>
          <a:prstGeom prst="rect">
            <a:avLst/>
          </a:prstGeom>
          <a:noFill/>
        </p:spPr>
        <p:txBody>
          <a:bodyPr wrap="square" lIns="0" rIns="0" tIns="0" bIns="0">
            <a:spAutoFit/>
          </a:bodyPr>
          <a:lstStyle/>
          <a:p>
            <a:pPr algn="l"/>
            <a:r>
              <a:rPr sz="1800" b="1">
                <a:solidFill>
                  <a:srgbClr val="FFFFFF"/>
                </a:solidFill>
                <a:latin typeface="Calibri"/>
              </a:rPr>
              <a:t>Expansion Map</a:t>
            </a:r>
          </a:p>
        </p:txBody>
      </p:sp>
      <p:sp>
        <p:nvSpPr>
          <p:cNvPr id="13" name="TextBox 12"/>
          <p:cNvSpPr txBox="1"/>
          <p:nvPr/>
        </p:nvSpPr>
        <p:spPr>
          <a:xfrm>
            <a:off x="6537960" y="2606040"/>
            <a:ext cx="4846320" cy="320040"/>
          </a:xfrm>
          <a:prstGeom prst="rect">
            <a:avLst/>
          </a:prstGeom>
          <a:noFill/>
        </p:spPr>
        <p:txBody>
          <a:bodyPr wrap="square" lIns="0" rIns="0" tIns="0" bIns="0">
            <a:spAutoFit/>
          </a:bodyPr>
          <a:lstStyle/>
          <a:p>
            <a:pPr algn="l"/>
            <a:r>
              <a:rPr sz="1000" b="0">
                <a:solidFill>
                  <a:srgbClr val="E8C46A"/>
                </a:solidFill>
                <a:latin typeface="Consolas"/>
              </a:rPr>
              <a:t>/investors/expansion-map</a:t>
            </a:r>
          </a:p>
        </p:txBody>
      </p:sp>
      <p:sp>
        <p:nvSpPr>
          <p:cNvPr id="14" name="TextBox 13"/>
          <p:cNvSpPr txBox="1"/>
          <p:nvPr/>
        </p:nvSpPr>
        <p:spPr>
          <a:xfrm>
            <a:off x="6537960" y="2926080"/>
            <a:ext cx="4846320" cy="685800"/>
          </a:xfrm>
          <a:prstGeom prst="rect">
            <a:avLst/>
          </a:prstGeom>
          <a:noFill/>
        </p:spPr>
        <p:txBody>
          <a:bodyPr wrap="square" lIns="0" rIns="0" tIns="0" bIns="0">
            <a:spAutoFit/>
          </a:bodyPr>
          <a:lstStyle/>
          <a:p>
            <a:pPr algn="l"/>
            <a:r>
              <a:rPr sz="1200" b="0">
                <a:solidFill>
                  <a:srgbClr val="B8C9BB"/>
                </a:solidFill>
                <a:latin typeface="Calibri"/>
              </a:rPr>
              <a:t>Pilot farms + target counties with specialty-crop density overlay across NC · SC · GA · VA.</a:t>
            </a:r>
          </a:p>
        </p:txBody>
      </p:sp>
      <p:sp>
        <p:nvSpPr>
          <p:cNvPr id="15" name="Rounded Rectangle 14"/>
          <p:cNvSpPr/>
          <p:nvPr/>
        </p:nvSpPr>
        <p:spPr>
          <a:xfrm>
            <a:off x="548640" y="3794760"/>
            <a:ext cx="5486400" cy="164592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3977640"/>
            <a:ext cx="4846320" cy="457200"/>
          </a:xfrm>
          <a:prstGeom prst="rect">
            <a:avLst/>
          </a:prstGeom>
          <a:noFill/>
        </p:spPr>
        <p:txBody>
          <a:bodyPr wrap="square" lIns="0" rIns="0" tIns="0" bIns="0">
            <a:spAutoFit/>
          </a:bodyPr>
          <a:lstStyle/>
          <a:p>
            <a:pPr algn="l"/>
            <a:r>
              <a:rPr sz="1800" b="1">
                <a:solidFill>
                  <a:srgbClr val="FFFFFF"/>
                </a:solidFill>
                <a:latin typeface="Calibri"/>
              </a:rPr>
              <a:t>Bankability Score</a:t>
            </a:r>
          </a:p>
        </p:txBody>
      </p:sp>
      <p:sp>
        <p:nvSpPr>
          <p:cNvPr id="17" name="TextBox 16"/>
          <p:cNvSpPr txBox="1"/>
          <p:nvPr/>
        </p:nvSpPr>
        <p:spPr>
          <a:xfrm>
            <a:off x="868680" y="4434840"/>
            <a:ext cx="4846320" cy="320040"/>
          </a:xfrm>
          <a:prstGeom prst="rect">
            <a:avLst/>
          </a:prstGeom>
          <a:noFill/>
        </p:spPr>
        <p:txBody>
          <a:bodyPr wrap="square" lIns="0" rIns="0" tIns="0" bIns="0">
            <a:spAutoFit/>
          </a:bodyPr>
          <a:lstStyle/>
          <a:p>
            <a:pPr algn="l"/>
            <a:r>
              <a:rPr sz="1000" b="0">
                <a:solidFill>
                  <a:srgbClr val="E8C46A"/>
                </a:solidFill>
                <a:latin typeface="Consolas"/>
              </a:rPr>
              <a:t>/investors/bankability-score</a:t>
            </a:r>
          </a:p>
        </p:txBody>
      </p:sp>
      <p:sp>
        <p:nvSpPr>
          <p:cNvPr id="18" name="TextBox 17"/>
          <p:cNvSpPr txBox="1"/>
          <p:nvPr/>
        </p:nvSpPr>
        <p:spPr>
          <a:xfrm>
            <a:off x="868680" y="4754880"/>
            <a:ext cx="4846320" cy="685800"/>
          </a:xfrm>
          <a:prstGeom prst="rect">
            <a:avLst/>
          </a:prstGeom>
          <a:noFill/>
        </p:spPr>
        <p:txBody>
          <a:bodyPr wrap="square" lIns="0" rIns="0" tIns="0" bIns="0">
            <a:spAutoFit/>
          </a:bodyPr>
          <a:lstStyle/>
          <a:p>
            <a:pPr algn="l"/>
            <a:r>
              <a:rPr sz="1200" b="0">
                <a:solidFill>
                  <a:srgbClr val="B8C9BB"/>
                </a:solidFill>
                <a:latin typeface="Calibri"/>
              </a:rPr>
              <a:t>300–1000 composite. Nine weighted drivers. Tiered bands. Top-3 driver breakdown per grower.</a:t>
            </a:r>
          </a:p>
        </p:txBody>
      </p:sp>
      <p:sp>
        <p:nvSpPr>
          <p:cNvPr id="19" name="Rounded Rectangle 18"/>
          <p:cNvSpPr/>
          <p:nvPr/>
        </p:nvSpPr>
        <p:spPr>
          <a:xfrm>
            <a:off x="6217920" y="3794760"/>
            <a:ext cx="5486400" cy="1645920"/>
          </a:xfrm>
          <a:prstGeom prst="roundRect">
            <a:avLst>
              <a:gd name="adj" fmla="val 8000"/>
            </a:avLst>
          </a:prstGeom>
          <a:solidFill>
            <a:srgbClr val="104A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537960" y="3977640"/>
            <a:ext cx="4846320" cy="457200"/>
          </a:xfrm>
          <a:prstGeom prst="rect">
            <a:avLst/>
          </a:prstGeom>
          <a:noFill/>
        </p:spPr>
        <p:txBody>
          <a:bodyPr wrap="square" lIns="0" rIns="0" tIns="0" bIns="0">
            <a:spAutoFit/>
          </a:bodyPr>
          <a:lstStyle/>
          <a:p>
            <a:pPr algn="l"/>
            <a:r>
              <a:rPr sz="1800" b="1">
                <a:solidFill>
                  <a:srgbClr val="FFFFFF"/>
                </a:solidFill>
                <a:latin typeface="Calibri"/>
              </a:rPr>
              <a:t>This Week at BAU</a:t>
            </a:r>
          </a:p>
        </p:txBody>
      </p:sp>
      <p:sp>
        <p:nvSpPr>
          <p:cNvPr id="21" name="TextBox 20"/>
          <p:cNvSpPr txBox="1"/>
          <p:nvPr/>
        </p:nvSpPr>
        <p:spPr>
          <a:xfrm>
            <a:off x="6537960" y="4434840"/>
            <a:ext cx="4846320" cy="320040"/>
          </a:xfrm>
          <a:prstGeom prst="rect">
            <a:avLst/>
          </a:prstGeom>
          <a:noFill/>
        </p:spPr>
        <p:txBody>
          <a:bodyPr wrap="square" lIns="0" rIns="0" tIns="0" bIns="0">
            <a:spAutoFit/>
          </a:bodyPr>
          <a:lstStyle/>
          <a:p>
            <a:pPr algn="l"/>
            <a:r>
              <a:rPr sz="1000" b="0">
                <a:solidFill>
                  <a:srgbClr val="E8C46A"/>
                </a:solidFill>
                <a:latin typeface="Consolas"/>
              </a:rPr>
              <a:t>/investors  (ticker)</a:t>
            </a:r>
          </a:p>
        </p:txBody>
      </p:sp>
      <p:sp>
        <p:nvSpPr>
          <p:cNvPr id="22" name="TextBox 21"/>
          <p:cNvSpPr txBox="1"/>
          <p:nvPr/>
        </p:nvSpPr>
        <p:spPr>
          <a:xfrm>
            <a:off x="6537960" y="4754880"/>
            <a:ext cx="4846320" cy="685800"/>
          </a:xfrm>
          <a:prstGeom prst="rect">
            <a:avLst/>
          </a:prstGeom>
          <a:noFill/>
        </p:spPr>
        <p:txBody>
          <a:bodyPr wrap="square" lIns="0" rIns="0" tIns="0" bIns="0">
            <a:spAutoFit/>
          </a:bodyPr>
          <a:lstStyle/>
          <a:p>
            <a:pPr algn="l"/>
            <a:r>
              <a:rPr sz="1200" b="0">
                <a:solidFill>
                  <a:srgbClr val="B8C9BB"/>
                </a:solidFill>
                <a:latin typeface="Calibri"/>
              </a:rPr>
              <a:t>Rolling milestone ticker — signed LOIs, product releases, partnerships, press. Timestamped, admin-managed.</a:t>
            </a:r>
          </a:p>
        </p:txBody>
      </p:sp>
      <p:sp>
        <p:nvSpPr>
          <p:cNvPr id="23" name="Rounded Rectangle 22"/>
          <p:cNvSpPr/>
          <p:nvPr/>
        </p:nvSpPr>
        <p:spPr>
          <a:xfrm>
            <a:off x="548640" y="5623560"/>
            <a:ext cx="11064240" cy="1051560"/>
          </a:xfrm>
          <a:prstGeom prst="roundRect">
            <a:avLst>
              <a:gd name="adj" fmla="val 8000"/>
            </a:avLst>
          </a:prstGeom>
          <a:solidFill>
            <a:srgbClr val="082D1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22960" y="5715000"/>
            <a:ext cx="10515600" cy="320040"/>
          </a:xfrm>
          <a:prstGeom prst="rect">
            <a:avLst/>
          </a:prstGeom>
          <a:noFill/>
        </p:spPr>
        <p:txBody>
          <a:bodyPr wrap="square" lIns="0" rIns="0" tIns="0" bIns="0">
            <a:spAutoFit/>
          </a:bodyPr>
          <a:lstStyle/>
          <a:p>
            <a:pPr algn="l"/>
            <a:r>
              <a:rPr sz="1100" b="1">
                <a:solidFill>
                  <a:srgbClr val="E8C46A"/>
                </a:solidFill>
                <a:latin typeface="Calibri"/>
              </a:rPr>
              <a:t>RECENT MILESTONES</a:t>
            </a:r>
          </a:p>
        </p:txBody>
      </p:sp>
      <p:sp>
        <p:nvSpPr>
          <p:cNvPr id="25" name="TextBox 24"/>
          <p:cNvSpPr txBox="1"/>
          <p:nvPr/>
        </p:nvSpPr>
        <p:spPr>
          <a:xfrm>
            <a:off x="822960" y="5989320"/>
            <a:ext cx="10515600" cy="274320"/>
          </a:xfrm>
          <a:prstGeom prst="rect">
            <a:avLst/>
          </a:prstGeom>
          <a:noFill/>
        </p:spPr>
        <p:txBody>
          <a:bodyPr wrap="square" lIns="0" rIns="0" tIns="0" bIns="0">
            <a:spAutoFit/>
          </a:bodyPr>
          <a:lstStyle/>
          <a:p>
            <a:pPr algn="l"/>
            <a:r>
              <a:rPr sz="1100" b="0">
                <a:solidFill>
                  <a:srgbClr val="F5EED8"/>
                </a:solidFill>
                <a:latin typeface="Calibri"/>
              </a:rPr>
              <a:t>★ Advisory: former USDA RMA regional director joined.</a:t>
            </a:r>
          </a:p>
        </p:txBody>
      </p:sp>
      <p:sp>
        <p:nvSpPr>
          <p:cNvPr id="26" name="TextBox 25"/>
          <p:cNvSpPr txBox="1"/>
          <p:nvPr/>
        </p:nvSpPr>
        <p:spPr>
          <a:xfrm>
            <a:off x="822960" y="6190488"/>
            <a:ext cx="10515600" cy="274320"/>
          </a:xfrm>
          <a:prstGeom prst="rect">
            <a:avLst/>
          </a:prstGeom>
          <a:noFill/>
        </p:spPr>
        <p:txBody>
          <a:bodyPr wrap="square" lIns="0" rIns="0" tIns="0" bIns="0">
            <a:spAutoFit/>
          </a:bodyPr>
          <a:lstStyle/>
          <a:p>
            <a:pPr algn="l"/>
            <a:r>
              <a:rPr sz="1100" b="0">
                <a:solidFill>
                  <a:srgbClr val="F5EED8"/>
                </a:solidFill>
                <a:latin typeface="Calibri"/>
              </a:rPr>
              <a:t>★ Featured in Southeast AgriBusiness — 'Ones to Watch: 2026.'</a:t>
            </a:r>
          </a:p>
        </p:txBody>
      </p:sp>
      <p:sp>
        <p:nvSpPr>
          <p:cNvPr id="27" name="TextBox 26"/>
          <p:cNvSpPr txBox="1"/>
          <p:nvPr/>
        </p:nvSpPr>
        <p:spPr>
          <a:xfrm>
            <a:off x="822960" y="6391656"/>
            <a:ext cx="10515600" cy="274320"/>
          </a:xfrm>
          <a:prstGeom prst="rect">
            <a:avLst/>
          </a:prstGeom>
          <a:noFill/>
        </p:spPr>
        <p:txBody>
          <a:bodyPr wrap="square" lIns="0" rIns="0" tIns="0" bIns="0">
            <a:spAutoFit/>
          </a:bodyPr>
          <a:lstStyle/>
          <a:p>
            <a:pPr algn="l"/>
            <a:r>
              <a:rPr sz="1100" b="0">
                <a:solidFill>
                  <a:srgbClr val="F5EED8"/>
                </a:solidFill>
                <a:latin typeface="Calibri"/>
              </a:rPr>
              <a:t>★ Bankability Score v0.9 shipped to all pilot growers.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THE PROBLEM</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Farm software tells growers what happened — not what to do next.</a:t>
            </a:r>
            <a:endParaRPr lang="en-US" sz="3000" dirty="0"/>
          </a:p>
        </p:txBody>
      </p:sp>
      <p:sp>
        <p:nvSpPr>
          <p:cNvPr id="4" name="Text 2"/>
          <p:cNvSpPr/>
          <p:nvPr/>
        </p:nvSpPr>
        <p:spPr>
          <a:xfrm>
            <a:off x="320040" y="2286000"/>
            <a:ext cx="5577840" cy="1371600"/>
          </a:xfrm>
          <a:prstGeom prst="rect">
            <a:avLst/>
          </a:prstGeom>
          <a:noFill/>
          <a:ln/>
        </p:spPr>
        <p:txBody>
          <a:bodyPr wrap="square" rtlCol="0" anchor="ctr"/>
          <a:lstStyle/>
          <a:p>
            <a:pPr indent="0" marL="0">
              <a:lnSpc>
                <a:spcPct val="140000"/>
              </a:lnSpc>
              <a:buNone/>
            </a:pPr>
            <a:r>
              <a:rPr lang="en-US" sz="1400" dirty="0">
                <a:solidFill>
                  <a:srgbClr val="212121"/>
                </a:solidFill>
                <a:latin typeface="Calibri" pitchFamily="34" charset="0"/>
                <a:ea typeface="Calibri" pitchFamily="34" charset="-122"/>
                <a:cs typeface="Calibri" pitchFamily="34" charset="-120"/>
              </a:rPr>
              <a:t>Specialty crop farmers plant millions of dollars worth of crops every season using experience, spreadsheets, generic extension recommendations, and trial and error.</a:t>
            </a:r>
            <a:endParaRPr lang="en-US" sz="1400" dirty="0"/>
          </a:p>
        </p:txBody>
      </p:sp>
      <p:sp>
        <p:nvSpPr>
          <p:cNvPr id="5" name="Text 3"/>
          <p:cNvSpPr/>
          <p:nvPr/>
        </p:nvSpPr>
        <p:spPr>
          <a:xfrm>
            <a:off x="320040" y="3749040"/>
            <a:ext cx="5577840" cy="1371600"/>
          </a:xfrm>
          <a:prstGeom prst="rect">
            <a:avLst/>
          </a:prstGeom>
          <a:noFill/>
          <a:ln/>
        </p:spPr>
        <p:txBody>
          <a:bodyPr wrap="square" rtlCol="0" anchor="ctr"/>
          <a:lstStyle/>
          <a:p>
            <a:pPr indent="0" marL="0">
              <a:lnSpc>
                <a:spcPct val="140000"/>
              </a:lnSpc>
              <a:buNone/>
            </a:pPr>
            <a:r>
              <a:rPr lang="en-US" sz="1400" i="1" dirty="0">
                <a:solidFill>
                  <a:srgbClr val="6B7280"/>
                </a:solidFill>
                <a:latin typeface="Calibri" pitchFamily="34" charset="0"/>
                <a:ea typeface="Calibri" pitchFamily="34" charset="-122"/>
                <a:cs typeface="Calibri" pitchFamily="34" charset="-120"/>
              </a:rPr>
              <a:t>The result: lower yields, soil degradation, unsold harvests, and unnecessary financial risk — on operations that already run on razor-thin margins.</a:t>
            </a:r>
            <a:endParaRPr lang="en-US" sz="1400" dirty="0"/>
          </a:p>
        </p:txBody>
      </p:sp>
      <p:sp>
        <p:nvSpPr>
          <p:cNvPr id="6" name="Shape 4"/>
          <p:cNvSpPr/>
          <p:nvPr/>
        </p:nvSpPr>
        <p:spPr>
          <a:xfrm>
            <a:off x="6400800" y="2194560"/>
            <a:ext cx="5440680" cy="4023360"/>
          </a:xfrm>
          <a:prstGeom prst="rect">
            <a:avLst/>
          </a:prstGeom>
          <a:solidFill>
            <a:srgbClr val="1E2761"/>
          </a:solidFill>
          <a:ln/>
        </p:spPr>
      </p:sp>
      <p:sp>
        <p:nvSpPr>
          <p:cNvPr id="7" name="Text 5"/>
          <p:cNvSpPr/>
          <p:nvPr/>
        </p:nvSpPr>
        <p:spPr>
          <a:xfrm>
            <a:off x="6766560" y="2377440"/>
            <a:ext cx="4754880" cy="320040"/>
          </a:xfrm>
          <a:prstGeom prst="rect">
            <a:avLst/>
          </a:prstGeom>
          <a:noFill/>
          <a:ln/>
        </p:spPr>
        <p:txBody>
          <a:bodyPr wrap="square" rtlCol="0" anchor="ctr"/>
          <a:lstStyle/>
          <a:p>
            <a:pPr indent="0" marL="0">
              <a:buNone/>
            </a:pPr>
            <a:r>
              <a:rPr lang="en-US" sz="1000" b="1" spc="400" kern="0" dirty="0">
                <a:solidFill>
                  <a:srgbClr val="97BC62"/>
                </a:solidFill>
                <a:latin typeface="Calibri" pitchFamily="34" charset="0"/>
                <a:ea typeface="Calibri" pitchFamily="34" charset="-122"/>
                <a:cs typeface="Calibri" pitchFamily="34" charset="-120"/>
              </a:rPr>
              <a:t>THE COST OF GUESSING</a:t>
            </a:r>
            <a:endParaRPr lang="en-US" sz="1000" dirty="0"/>
          </a:p>
        </p:txBody>
      </p:sp>
      <p:sp>
        <p:nvSpPr>
          <p:cNvPr id="8" name="Text 6"/>
          <p:cNvSpPr/>
          <p:nvPr/>
        </p:nvSpPr>
        <p:spPr>
          <a:xfrm>
            <a:off x="6766560" y="2834640"/>
            <a:ext cx="1554480" cy="822960"/>
          </a:xfrm>
          <a:prstGeom prst="rect">
            <a:avLst/>
          </a:prstGeom>
          <a:noFill/>
          <a:ln/>
        </p:spPr>
        <p:txBody>
          <a:bodyPr wrap="square" rtlCol="0" anchor="ctr"/>
          <a:lstStyle/>
          <a:p>
            <a:pPr indent="0" marL="0">
              <a:buNone/>
            </a:pPr>
            <a:r>
              <a:rPr lang="en-US" sz="4400" b="1" dirty="0">
                <a:solidFill>
                  <a:srgbClr val="97BC62"/>
                </a:solidFill>
                <a:latin typeface="Georgia" pitchFamily="34" charset="0"/>
                <a:ea typeface="Georgia" pitchFamily="34" charset="-122"/>
                <a:cs typeface="Georgia" pitchFamily="34" charset="-120"/>
              </a:rPr>
              <a:t>40%</a:t>
            </a:r>
            <a:endParaRPr lang="en-US" sz="4400" dirty="0"/>
          </a:p>
        </p:txBody>
      </p:sp>
      <p:sp>
        <p:nvSpPr>
          <p:cNvPr id="9" name="Text 7"/>
          <p:cNvSpPr/>
          <p:nvPr/>
        </p:nvSpPr>
        <p:spPr>
          <a:xfrm>
            <a:off x="8412480" y="2971800"/>
            <a:ext cx="3246120" cy="731520"/>
          </a:xfrm>
          <a:prstGeom prst="rect">
            <a:avLst/>
          </a:prstGeom>
          <a:noFill/>
          <a:ln/>
        </p:spPr>
        <p:txBody>
          <a:bodyPr wrap="square" rtlCol="0" anchor="ctr"/>
          <a:lstStyle/>
          <a:p>
            <a:pPr indent="0" marL="0">
              <a:lnSpc>
                <a:spcPct val="125000"/>
              </a:lnSpc>
              <a:buNone/>
            </a:pPr>
            <a:r>
              <a:rPr lang="en-US" sz="1200" dirty="0">
                <a:solidFill>
                  <a:srgbClr val="FFFFFF"/>
                </a:solidFill>
                <a:latin typeface="Calibri" pitchFamily="34" charset="0"/>
                <a:ea typeface="Calibri" pitchFamily="34" charset="-122"/>
                <a:cs typeface="Calibri" pitchFamily="34" charset="-120"/>
              </a:rPr>
              <a:t>of specialty crop losses tied to poor rotation &amp; pest decisions</a:t>
            </a:r>
            <a:endParaRPr lang="en-US" sz="1200" dirty="0"/>
          </a:p>
        </p:txBody>
      </p:sp>
      <p:sp>
        <p:nvSpPr>
          <p:cNvPr id="10" name="Text 8"/>
          <p:cNvSpPr/>
          <p:nvPr/>
        </p:nvSpPr>
        <p:spPr>
          <a:xfrm>
            <a:off x="6766560" y="3931920"/>
            <a:ext cx="1554480" cy="822960"/>
          </a:xfrm>
          <a:prstGeom prst="rect">
            <a:avLst/>
          </a:prstGeom>
          <a:noFill/>
          <a:ln/>
        </p:spPr>
        <p:txBody>
          <a:bodyPr wrap="square" rtlCol="0" anchor="ctr"/>
          <a:lstStyle/>
          <a:p>
            <a:pPr indent="0" marL="0">
              <a:buNone/>
            </a:pPr>
            <a:r>
              <a:rPr lang="en-US" sz="4400" b="1" dirty="0">
                <a:solidFill>
                  <a:srgbClr val="97BC62"/>
                </a:solidFill>
                <a:latin typeface="Georgia" pitchFamily="34" charset="0"/>
                <a:ea typeface="Georgia" pitchFamily="34" charset="-122"/>
                <a:cs typeface="Georgia" pitchFamily="34" charset="-120"/>
              </a:rPr>
              <a:t>$0</a:t>
            </a:r>
            <a:endParaRPr lang="en-US" sz="4400" dirty="0"/>
          </a:p>
        </p:txBody>
      </p:sp>
      <p:sp>
        <p:nvSpPr>
          <p:cNvPr id="11" name="Text 9"/>
          <p:cNvSpPr/>
          <p:nvPr/>
        </p:nvSpPr>
        <p:spPr>
          <a:xfrm>
            <a:off x="8412480" y="4069080"/>
            <a:ext cx="3246120" cy="731520"/>
          </a:xfrm>
          <a:prstGeom prst="rect">
            <a:avLst/>
          </a:prstGeom>
          <a:noFill/>
          <a:ln/>
        </p:spPr>
        <p:txBody>
          <a:bodyPr wrap="square" rtlCol="0" anchor="ctr"/>
          <a:lstStyle/>
          <a:p>
            <a:pPr indent="0" marL="0">
              <a:lnSpc>
                <a:spcPct val="125000"/>
              </a:lnSpc>
              <a:buNone/>
            </a:pPr>
            <a:r>
              <a:rPr lang="en-US" sz="1200" dirty="0">
                <a:solidFill>
                  <a:srgbClr val="FFFFFF"/>
                </a:solidFill>
                <a:latin typeface="Calibri" pitchFamily="34" charset="0"/>
                <a:ea typeface="Calibri" pitchFamily="34" charset="-122"/>
                <a:cs typeface="Calibri" pitchFamily="34" charset="-120"/>
              </a:rPr>
              <a:t>of pre-season contracted demand for the average small grower</a:t>
            </a:r>
            <a:endParaRPr lang="en-US" sz="1200" dirty="0"/>
          </a:p>
        </p:txBody>
      </p:sp>
      <p:sp>
        <p:nvSpPr>
          <p:cNvPr id="12" name="Text 10"/>
          <p:cNvSpPr/>
          <p:nvPr/>
        </p:nvSpPr>
        <p:spPr>
          <a:xfrm>
            <a:off x="6766560" y="5029200"/>
            <a:ext cx="1554480" cy="822960"/>
          </a:xfrm>
          <a:prstGeom prst="rect">
            <a:avLst/>
          </a:prstGeom>
          <a:noFill/>
          <a:ln/>
        </p:spPr>
        <p:txBody>
          <a:bodyPr wrap="square" rtlCol="0" anchor="ctr"/>
          <a:lstStyle/>
          <a:p>
            <a:pPr indent="0" marL="0">
              <a:buNone/>
            </a:pPr>
            <a:r>
              <a:rPr lang="en-US" sz="4400" b="1" dirty="0">
                <a:solidFill>
                  <a:srgbClr val="97BC62"/>
                </a:solidFill>
                <a:latin typeface="Georgia" pitchFamily="34" charset="0"/>
                <a:ea typeface="Georgia" pitchFamily="34" charset="-122"/>
                <a:cs typeface="Georgia" pitchFamily="34" charset="-120"/>
              </a:rPr>
              <a:t>70%</a:t>
            </a:r>
            <a:endParaRPr lang="en-US" sz="4400" dirty="0"/>
          </a:p>
        </p:txBody>
      </p:sp>
      <p:sp>
        <p:nvSpPr>
          <p:cNvPr id="13" name="Text 11"/>
          <p:cNvSpPr/>
          <p:nvPr/>
        </p:nvSpPr>
        <p:spPr>
          <a:xfrm>
            <a:off x="8412480" y="5166360"/>
            <a:ext cx="3246120" cy="731520"/>
          </a:xfrm>
          <a:prstGeom prst="rect">
            <a:avLst/>
          </a:prstGeom>
          <a:noFill/>
          <a:ln/>
        </p:spPr>
        <p:txBody>
          <a:bodyPr wrap="square" rtlCol="0" anchor="ctr"/>
          <a:lstStyle/>
          <a:p>
            <a:pPr indent="0" marL="0">
              <a:lnSpc>
                <a:spcPct val="125000"/>
              </a:lnSpc>
              <a:buNone/>
            </a:pPr>
            <a:r>
              <a:rPr lang="en-US" sz="1200" dirty="0">
                <a:solidFill>
                  <a:srgbClr val="FFFFFF"/>
                </a:solidFill>
                <a:latin typeface="Calibri" pitchFamily="34" charset="0"/>
                <a:ea typeface="Calibri" pitchFamily="34" charset="-122"/>
                <a:cs typeface="Calibri" pitchFamily="34" charset="-120"/>
              </a:rPr>
              <a:t>of growers still plan rotations on paper or spreadsheets</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THE PLATFORM</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Four modules. One decision engine.</a:t>
            </a:r>
            <a:endParaRPr lang="en-US" sz="3000" dirty="0"/>
          </a:p>
        </p:txBody>
      </p:sp>
      <p:sp>
        <p:nvSpPr>
          <p:cNvPr id="4" name="Shape 2"/>
          <p:cNvSpPr/>
          <p:nvPr/>
        </p:nvSpPr>
        <p:spPr>
          <a:xfrm>
            <a:off x="320040" y="2331720"/>
            <a:ext cx="5715000" cy="1828800"/>
          </a:xfrm>
          <a:prstGeom prst="rect">
            <a:avLst/>
          </a:prstGeom>
          <a:solidFill>
            <a:srgbClr val="FFFFFF"/>
          </a:solidFill>
          <a:ln w="9525">
            <a:solidFill>
              <a:srgbClr val="E5E7EB"/>
            </a:solidFill>
            <a:prstDash val="solid"/>
          </a:ln>
        </p:spPr>
      </p:sp>
      <p:sp>
        <p:nvSpPr>
          <p:cNvPr id="5" name="Shape 3"/>
          <p:cNvSpPr/>
          <p:nvPr/>
        </p:nvSpPr>
        <p:spPr>
          <a:xfrm>
            <a:off x="594360" y="2651760"/>
            <a:ext cx="502920" cy="502920"/>
          </a:xfrm>
          <a:prstGeom prst="ellipse">
            <a:avLst/>
          </a:prstGeom>
          <a:solidFill>
            <a:srgbClr val="2C5F2D"/>
          </a:solidFill>
          <a:ln/>
        </p:spPr>
      </p:sp>
      <p:sp>
        <p:nvSpPr>
          <p:cNvPr id="6" name="Text 4"/>
          <p:cNvSpPr/>
          <p:nvPr/>
        </p:nvSpPr>
        <p:spPr>
          <a:xfrm>
            <a:off x="594360" y="2651760"/>
            <a:ext cx="502920" cy="502920"/>
          </a:xfrm>
          <a:prstGeom prst="rect">
            <a:avLst/>
          </a:prstGeom>
          <a:noFill/>
          <a:ln/>
        </p:spPr>
        <p:txBody>
          <a:bodyPr wrap="square" rtlCol="0" anchor="ctr"/>
          <a:lstStyle/>
          <a:p>
            <a:pPr algn="ctr" indent="0" marL="0">
              <a:buNone/>
            </a:pPr>
            <a:r>
              <a:rPr lang="en-US" sz="1300" b="1" dirty="0">
                <a:solidFill>
                  <a:srgbClr val="FFFFFF"/>
                </a:solidFill>
                <a:latin typeface="Georgia" pitchFamily="34" charset="0"/>
                <a:ea typeface="Georgia" pitchFamily="34" charset="-122"/>
                <a:cs typeface="Georgia" pitchFamily="34" charset="-120"/>
              </a:rPr>
              <a:t>01</a:t>
            </a:r>
            <a:endParaRPr lang="en-US" sz="1300" dirty="0"/>
          </a:p>
        </p:txBody>
      </p:sp>
      <p:sp>
        <p:nvSpPr>
          <p:cNvPr id="7" name="Text 5"/>
          <p:cNvSpPr/>
          <p:nvPr/>
        </p:nvSpPr>
        <p:spPr>
          <a:xfrm>
            <a:off x="1280160" y="2606040"/>
            <a:ext cx="4572000" cy="411480"/>
          </a:xfrm>
          <a:prstGeom prst="rect">
            <a:avLst/>
          </a:prstGeom>
          <a:noFill/>
          <a:ln/>
        </p:spPr>
        <p:txBody>
          <a:bodyPr wrap="square" rtlCol="0" anchor="ctr"/>
          <a:lstStyle/>
          <a:p>
            <a:pPr indent="0" marL="0">
              <a:buNone/>
            </a:pPr>
            <a:r>
              <a:rPr lang="en-US" sz="1600" b="1" dirty="0">
                <a:solidFill>
                  <a:srgbClr val="212121"/>
                </a:solidFill>
                <a:latin typeface="Georgia" pitchFamily="34" charset="0"/>
                <a:ea typeface="Georgia" pitchFamily="34" charset="-122"/>
                <a:cs typeface="Georgia" pitchFamily="34" charset="-120"/>
              </a:rPr>
              <a:t>Crop Rotation AI</a:t>
            </a:r>
            <a:endParaRPr lang="en-US" sz="1600" dirty="0"/>
          </a:p>
        </p:txBody>
      </p:sp>
      <p:sp>
        <p:nvSpPr>
          <p:cNvPr id="8" name="Text 6"/>
          <p:cNvSpPr/>
          <p:nvPr/>
        </p:nvSpPr>
        <p:spPr>
          <a:xfrm>
            <a:off x="1280160" y="3063240"/>
            <a:ext cx="4572000" cy="1005840"/>
          </a:xfrm>
          <a:prstGeom prst="rect">
            <a:avLst/>
          </a:prstGeom>
          <a:noFill/>
          <a:ln/>
        </p:spPr>
        <p:txBody>
          <a:bodyPr wrap="square" rtlCol="0" anchor="t"/>
          <a:lstStyle/>
          <a:p>
            <a:pPr indent="0" marL="0">
              <a:lnSpc>
                <a:spcPct val="135000"/>
              </a:lnSpc>
              <a:buNone/>
            </a:pPr>
            <a:r>
              <a:rPr lang="en-US" sz="1100" dirty="0">
                <a:solidFill>
                  <a:srgbClr val="6B7280"/>
                </a:solidFill>
                <a:latin typeface="Calibri" pitchFamily="34" charset="0"/>
                <a:ea typeface="Calibri" pitchFamily="34" charset="-122"/>
                <a:cs typeface="Calibri" pitchFamily="34" charset="-120"/>
              </a:rPr>
              <a:t>Enter previous crop, soil, zone, and planting month. Get recommended crops with disease risk, nutrient impact, and profit projections.</a:t>
            </a:r>
            <a:endParaRPr lang="en-US" sz="1100" dirty="0"/>
          </a:p>
        </p:txBody>
      </p:sp>
      <p:sp>
        <p:nvSpPr>
          <p:cNvPr id="9" name="Shape 7"/>
          <p:cNvSpPr/>
          <p:nvPr/>
        </p:nvSpPr>
        <p:spPr>
          <a:xfrm>
            <a:off x="6172200" y="2331720"/>
            <a:ext cx="5715000" cy="1828800"/>
          </a:xfrm>
          <a:prstGeom prst="rect">
            <a:avLst/>
          </a:prstGeom>
          <a:solidFill>
            <a:srgbClr val="FFFFFF"/>
          </a:solidFill>
          <a:ln w="9525">
            <a:solidFill>
              <a:srgbClr val="E5E7EB"/>
            </a:solidFill>
            <a:prstDash val="solid"/>
          </a:ln>
        </p:spPr>
      </p:sp>
      <p:sp>
        <p:nvSpPr>
          <p:cNvPr id="10" name="Shape 8"/>
          <p:cNvSpPr/>
          <p:nvPr/>
        </p:nvSpPr>
        <p:spPr>
          <a:xfrm>
            <a:off x="6446520" y="2651760"/>
            <a:ext cx="502920" cy="502920"/>
          </a:xfrm>
          <a:prstGeom prst="ellipse">
            <a:avLst/>
          </a:prstGeom>
          <a:solidFill>
            <a:srgbClr val="2C5F2D"/>
          </a:solidFill>
          <a:ln/>
        </p:spPr>
      </p:sp>
      <p:sp>
        <p:nvSpPr>
          <p:cNvPr id="11" name="Text 9"/>
          <p:cNvSpPr/>
          <p:nvPr/>
        </p:nvSpPr>
        <p:spPr>
          <a:xfrm>
            <a:off x="6446520" y="2651760"/>
            <a:ext cx="502920" cy="502920"/>
          </a:xfrm>
          <a:prstGeom prst="rect">
            <a:avLst/>
          </a:prstGeom>
          <a:noFill/>
          <a:ln/>
        </p:spPr>
        <p:txBody>
          <a:bodyPr wrap="square" rtlCol="0" anchor="ctr"/>
          <a:lstStyle/>
          <a:p>
            <a:pPr algn="ctr" indent="0" marL="0">
              <a:buNone/>
            </a:pPr>
            <a:r>
              <a:rPr lang="en-US" sz="1300" b="1" dirty="0">
                <a:solidFill>
                  <a:srgbClr val="FFFFFF"/>
                </a:solidFill>
                <a:latin typeface="Georgia" pitchFamily="34" charset="0"/>
                <a:ea typeface="Georgia" pitchFamily="34" charset="-122"/>
                <a:cs typeface="Georgia" pitchFamily="34" charset="-120"/>
              </a:rPr>
              <a:t>02</a:t>
            </a:r>
            <a:endParaRPr lang="en-US" sz="1300" dirty="0"/>
          </a:p>
        </p:txBody>
      </p:sp>
      <p:sp>
        <p:nvSpPr>
          <p:cNvPr id="12" name="Text 10"/>
          <p:cNvSpPr/>
          <p:nvPr/>
        </p:nvSpPr>
        <p:spPr>
          <a:xfrm>
            <a:off x="7132320" y="2606040"/>
            <a:ext cx="4572000" cy="411480"/>
          </a:xfrm>
          <a:prstGeom prst="rect">
            <a:avLst/>
          </a:prstGeom>
          <a:noFill/>
          <a:ln/>
        </p:spPr>
        <p:txBody>
          <a:bodyPr wrap="square" rtlCol="0" anchor="ctr"/>
          <a:lstStyle/>
          <a:p>
            <a:pPr indent="0" marL="0">
              <a:buNone/>
            </a:pPr>
            <a:r>
              <a:rPr lang="en-US" sz="1600" b="1" dirty="0">
                <a:solidFill>
                  <a:srgbClr val="212121"/>
                </a:solidFill>
                <a:latin typeface="Georgia" pitchFamily="34" charset="0"/>
                <a:ea typeface="Georgia" pitchFamily="34" charset="-122"/>
                <a:cs typeface="Georgia" pitchFamily="34" charset="-120"/>
              </a:rPr>
              <a:t>Profitability Engine</a:t>
            </a:r>
            <a:endParaRPr lang="en-US" sz="1600" dirty="0"/>
          </a:p>
        </p:txBody>
      </p:sp>
      <p:sp>
        <p:nvSpPr>
          <p:cNvPr id="13" name="Text 11"/>
          <p:cNvSpPr/>
          <p:nvPr/>
        </p:nvSpPr>
        <p:spPr>
          <a:xfrm>
            <a:off x="7132320" y="3063240"/>
            <a:ext cx="4572000" cy="1005840"/>
          </a:xfrm>
          <a:prstGeom prst="rect">
            <a:avLst/>
          </a:prstGeom>
          <a:noFill/>
          <a:ln/>
        </p:spPr>
        <p:txBody>
          <a:bodyPr wrap="square" rtlCol="0" anchor="t"/>
          <a:lstStyle/>
          <a:p>
            <a:pPr indent="0" marL="0">
              <a:lnSpc>
                <a:spcPct val="135000"/>
              </a:lnSpc>
              <a:buNone/>
            </a:pPr>
            <a:r>
              <a:rPr lang="en-US" sz="1100" dirty="0">
                <a:solidFill>
                  <a:srgbClr val="6B7280"/>
                </a:solidFill>
                <a:latin typeface="Calibri" pitchFamily="34" charset="0"/>
                <a:ea typeface="Calibri" pitchFamily="34" charset="-122"/>
                <a:cs typeface="Calibri" pitchFamily="34" charset="-120"/>
              </a:rPr>
              <a:t>Forecast yield, revenue, gross margin, labor, and return per acre before a single seed is committed.</a:t>
            </a:r>
            <a:endParaRPr lang="en-US" sz="1100" dirty="0"/>
          </a:p>
        </p:txBody>
      </p:sp>
      <p:sp>
        <p:nvSpPr>
          <p:cNvPr id="14" name="Shape 12"/>
          <p:cNvSpPr/>
          <p:nvPr/>
        </p:nvSpPr>
        <p:spPr>
          <a:xfrm>
            <a:off x="320040" y="4343400"/>
            <a:ext cx="5715000" cy="1828800"/>
          </a:xfrm>
          <a:prstGeom prst="rect">
            <a:avLst/>
          </a:prstGeom>
          <a:solidFill>
            <a:srgbClr val="FFFFFF"/>
          </a:solidFill>
          <a:ln w="9525">
            <a:solidFill>
              <a:srgbClr val="E5E7EB"/>
            </a:solidFill>
            <a:prstDash val="solid"/>
          </a:ln>
        </p:spPr>
      </p:sp>
      <p:sp>
        <p:nvSpPr>
          <p:cNvPr id="15" name="Shape 13"/>
          <p:cNvSpPr/>
          <p:nvPr/>
        </p:nvSpPr>
        <p:spPr>
          <a:xfrm>
            <a:off x="594360" y="4663440"/>
            <a:ext cx="502920" cy="502920"/>
          </a:xfrm>
          <a:prstGeom prst="ellipse">
            <a:avLst/>
          </a:prstGeom>
          <a:solidFill>
            <a:srgbClr val="2C5F2D"/>
          </a:solidFill>
          <a:ln/>
        </p:spPr>
      </p:sp>
      <p:sp>
        <p:nvSpPr>
          <p:cNvPr id="16" name="Text 14"/>
          <p:cNvSpPr/>
          <p:nvPr/>
        </p:nvSpPr>
        <p:spPr>
          <a:xfrm>
            <a:off x="594360" y="4663440"/>
            <a:ext cx="502920" cy="502920"/>
          </a:xfrm>
          <a:prstGeom prst="rect">
            <a:avLst/>
          </a:prstGeom>
          <a:noFill/>
          <a:ln/>
        </p:spPr>
        <p:txBody>
          <a:bodyPr wrap="square" rtlCol="0" anchor="ctr"/>
          <a:lstStyle/>
          <a:p>
            <a:pPr algn="ctr" indent="0" marL="0">
              <a:buNone/>
            </a:pPr>
            <a:r>
              <a:rPr lang="en-US" sz="1300" b="1" dirty="0">
                <a:solidFill>
                  <a:srgbClr val="FFFFFF"/>
                </a:solidFill>
                <a:latin typeface="Georgia" pitchFamily="34" charset="0"/>
                <a:ea typeface="Georgia" pitchFamily="34" charset="-122"/>
                <a:cs typeface="Georgia" pitchFamily="34" charset="-120"/>
              </a:rPr>
              <a:t>03</a:t>
            </a:r>
            <a:endParaRPr lang="en-US" sz="1300" dirty="0"/>
          </a:p>
        </p:txBody>
      </p:sp>
      <p:sp>
        <p:nvSpPr>
          <p:cNvPr id="17" name="Text 15"/>
          <p:cNvSpPr/>
          <p:nvPr/>
        </p:nvSpPr>
        <p:spPr>
          <a:xfrm>
            <a:off x="1280160" y="4617720"/>
            <a:ext cx="4572000" cy="411480"/>
          </a:xfrm>
          <a:prstGeom prst="rect">
            <a:avLst/>
          </a:prstGeom>
          <a:noFill/>
          <a:ln/>
        </p:spPr>
        <p:txBody>
          <a:bodyPr wrap="square" rtlCol="0" anchor="ctr"/>
          <a:lstStyle/>
          <a:p>
            <a:pPr indent="0" marL="0">
              <a:buNone/>
            </a:pPr>
            <a:r>
              <a:rPr lang="en-US" sz="1600" b="1" dirty="0">
                <a:solidFill>
                  <a:srgbClr val="212121"/>
                </a:solidFill>
                <a:latin typeface="Georgia" pitchFamily="34" charset="0"/>
                <a:ea typeface="Georgia" pitchFamily="34" charset="-122"/>
                <a:cs typeface="Georgia" pitchFamily="34" charset="-120"/>
              </a:rPr>
              <a:t>Soil Health Intelligence</a:t>
            </a:r>
            <a:endParaRPr lang="en-US" sz="1600" dirty="0"/>
          </a:p>
        </p:txBody>
      </p:sp>
      <p:sp>
        <p:nvSpPr>
          <p:cNvPr id="18" name="Text 16"/>
          <p:cNvSpPr/>
          <p:nvPr/>
        </p:nvSpPr>
        <p:spPr>
          <a:xfrm>
            <a:off x="1280160" y="5074920"/>
            <a:ext cx="4572000" cy="1005840"/>
          </a:xfrm>
          <a:prstGeom prst="rect">
            <a:avLst/>
          </a:prstGeom>
          <a:noFill/>
          <a:ln/>
        </p:spPr>
        <p:txBody>
          <a:bodyPr wrap="square" rtlCol="0" anchor="t"/>
          <a:lstStyle/>
          <a:p>
            <a:pPr indent="0" marL="0">
              <a:lnSpc>
                <a:spcPct val="135000"/>
              </a:lnSpc>
              <a:buNone/>
            </a:pPr>
            <a:r>
              <a:rPr lang="en-US" sz="1100" dirty="0">
                <a:solidFill>
                  <a:srgbClr val="6B7280"/>
                </a:solidFill>
                <a:latin typeface="Calibri" pitchFamily="34" charset="0"/>
                <a:ea typeface="Calibri" pitchFamily="34" charset="-122"/>
                <a:cs typeface="Calibri" pitchFamily="34" charset="-120"/>
              </a:rPr>
              <a:t>Track rotation history, nutrient depletion, organic matter, and biology. Get a soil score plus amendment recommendations.</a:t>
            </a:r>
            <a:endParaRPr lang="en-US" sz="1100" dirty="0"/>
          </a:p>
        </p:txBody>
      </p:sp>
      <p:sp>
        <p:nvSpPr>
          <p:cNvPr id="19" name="Shape 17"/>
          <p:cNvSpPr/>
          <p:nvPr/>
        </p:nvSpPr>
        <p:spPr>
          <a:xfrm>
            <a:off x="6172200" y="4343400"/>
            <a:ext cx="5715000" cy="1828800"/>
          </a:xfrm>
          <a:prstGeom prst="rect">
            <a:avLst/>
          </a:prstGeom>
          <a:solidFill>
            <a:srgbClr val="FFFFFF"/>
          </a:solidFill>
          <a:ln w="9525">
            <a:solidFill>
              <a:srgbClr val="E5E7EB"/>
            </a:solidFill>
            <a:prstDash val="solid"/>
          </a:ln>
        </p:spPr>
      </p:sp>
      <p:sp>
        <p:nvSpPr>
          <p:cNvPr id="20" name="Shape 18"/>
          <p:cNvSpPr/>
          <p:nvPr/>
        </p:nvSpPr>
        <p:spPr>
          <a:xfrm>
            <a:off x="6446520" y="4663440"/>
            <a:ext cx="502920" cy="502920"/>
          </a:xfrm>
          <a:prstGeom prst="ellipse">
            <a:avLst/>
          </a:prstGeom>
          <a:solidFill>
            <a:srgbClr val="2C5F2D"/>
          </a:solidFill>
          <a:ln/>
        </p:spPr>
      </p:sp>
      <p:sp>
        <p:nvSpPr>
          <p:cNvPr id="21" name="Text 19"/>
          <p:cNvSpPr/>
          <p:nvPr/>
        </p:nvSpPr>
        <p:spPr>
          <a:xfrm>
            <a:off x="6446520" y="4663440"/>
            <a:ext cx="502920" cy="502920"/>
          </a:xfrm>
          <a:prstGeom prst="rect">
            <a:avLst/>
          </a:prstGeom>
          <a:noFill/>
          <a:ln/>
        </p:spPr>
        <p:txBody>
          <a:bodyPr wrap="square" rtlCol="0" anchor="ctr"/>
          <a:lstStyle/>
          <a:p>
            <a:pPr algn="ctr" indent="0" marL="0">
              <a:buNone/>
            </a:pPr>
            <a:r>
              <a:rPr lang="en-US" sz="1300" b="1" dirty="0">
                <a:solidFill>
                  <a:srgbClr val="FFFFFF"/>
                </a:solidFill>
                <a:latin typeface="Georgia" pitchFamily="34" charset="0"/>
                <a:ea typeface="Georgia" pitchFamily="34" charset="-122"/>
                <a:cs typeface="Georgia" pitchFamily="34" charset="-120"/>
              </a:rPr>
              <a:t>04</a:t>
            </a:r>
            <a:endParaRPr lang="en-US" sz="1300" dirty="0"/>
          </a:p>
        </p:txBody>
      </p:sp>
      <p:sp>
        <p:nvSpPr>
          <p:cNvPr id="22" name="Text 20"/>
          <p:cNvSpPr/>
          <p:nvPr/>
        </p:nvSpPr>
        <p:spPr>
          <a:xfrm>
            <a:off x="7132320" y="4617720"/>
            <a:ext cx="4572000" cy="411480"/>
          </a:xfrm>
          <a:prstGeom prst="rect">
            <a:avLst/>
          </a:prstGeom>
          <a:noFill/>
          <a:ln/>
        </p:spPr>
        <p:txBody>
          <a:bodyPr wrap="square" rtlCol="0" anchor="ctr"/>
          <a:lstStyle/>
          <a:p>
            <a:pPr indent="0" marL="0">
              <a:buNone/>
            </a:pPr>
            <a:r>
              <a:rPr lang="en-US" sz="1600" b="1" dirty="0">
                <a:solidFill>
                  <a:srgbClr val="212121"/>
                </a:solidFill>
                <a:latin typeface="Georgia" pitchFamily="34" charset="0"/>
                <a:ea typeface="Georgia" pitchFamily="34" charset="-122"/>
                <a:cs typeface="Georgia" pitchFamily="34" charset="-120"/>
              </a:rPr>
              <a:t>Buyer Marketplace</a:t>
            </a:r>
            <a:endParaRPr lang="en-US" sz="1600" dirty="0"/>
          </a:p>
        </p:txBody>
      </p:sp>
      <p:sp>
        <p:nvSpPr>
          <p:cNvPr id="23" name="Text 21"/>
          <p:cNvSpPr/>
          <p:nvPr/>
        </p:nvSpPr>
        <p:spPr>
          <a:xfrm>
            <a:off x="7132320" y="5074920"/>
            <a:ext cx="4572000" cy="1005840"/>
          </a:xfrm>
          <a:prstGeom prst="rect">
            <a:avLst/>
          </a:prstGeom>
          <a:noFill/>
          <a:ln/>
        </p:spPr>
        <p:txBody>
          <a:bodyPr wrap="square" rtlCol="0" anchor="t"/>
          <a:lstStyle/>
          <a:p>
            <a:pPr indent="0" marL="0">
              <a:lnSpc>
                <a:spcPct val="135000"/>
              </a:lnSpc>
              <a:buNone/>
            </a:pPr>
            <a:r>
              <a:rPr lang="en-US" sz="1100" dirty="0">
                <a:solidFill>
                  <a:srgbClr val="6B7280"/>
                </a:solidFill>
                <a:latin typeface="Calibri" pitchFamily="34" charset="0"/>
                <a:ea typeface="Calibri" pitchFamily="34" charset="-122"/>
                <a:cs typeface="Calibri" pitchFamily="34" charset="-120"/>
              </a:rPr>
              <a:t>Buyers post desired crops, volumes, and delivery windows. Growers receive pre-season matches and contract opportunities.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MARKET OPPORTUNITY</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Dominate Zones 7–9 first. Expand from there.</a:t>
            </a:r>
            <a:endParaRPr lang="en-US" sz="3000" dirty="0"/>
          </a:p>
        </p:txBody>
      </p:sp>
      <p:sp>
        <p:nvSpPr>
          <p:cNvPr id="4" name="Shape 2"/>
          <p:cNvSpPr/>
          <p:nvPr/>
        </p:nvSpPr>
        <p:spPr>
          <a:xfrm>
            <a:off x="320040" y="2331720"/>
            <a:ext cx="3703320" cy="1920240"/>
          </a:xfrm>
          <a:prstGeom prst="rect">
            <a:avLst/>
          </a:prstGeom>
          <a:solidFill>
            <a:srgbClr val="FFFFFF"/>
          </a:solidFill>
          <a:ln w="15875">
            <a:solidFill>
              <a:srgbClr val="2C5F2D"/>
            </a:solidFill>
            <a:prstDash val="solid"/>
          </a:ln>
        </p:spPr>
        <p:txBody>
          <a:bodyPr/>
          <a:p/>
        </p:txBody>
      </p:sp>
      <p:sp>
        <p:nvSpPr>
          <p:cNvPr id="5" name="Shape 3"/>
          <p:cNvSpPr/>
          <p:nvPr/>
        </p:nvSpPr>
        <p:spPr>
          <a:xfrm>
            <a:off x="320040" y="2331720"/>
            <a:ext cx="109728" cy="1920240"/>
          </a:xfrm>
          <a:prstGeom prst="rect">
            <a:avLst/>
          </a:prstGeom>
          <a:solidFill>
            <a:srgbClr val="2C5F2D"/>
          </a:solidFill>
          <a:ln/>
        </p:spPr>
        <p:txBody>
          <a:bodyPr/>
          <a:p/>
        </p:txBody>
      </p:sp>
      <p:sp>
        <p:nvSpPr>
          <p:cNvPr id="6" name="Text 4"/>
          <p:cNvSpPr/>
          <p:nvPr/>
        </p:nvSpPr>
        <p:spPr>
          <a:xfrm>
            <a:off x="640080" y="2468880"/>
            <a:ext cx="3291840" cy="914400"/>
          </a:xfrm>
          <a:prstGeom prst="rect">
            <a:avLst/>
          </a:prstGeom>
          <a:noFill/>
          <a:ln/>
        </p:spPr>
        <p:txBody>
          <a:bodyPr wrap="square" rtlCol="0" anchor="ctr"/>
          <a:lstStyle/>
          <a:p>
            <a:pPr indent="0" marL="0">
              <a:buNone/>
            </a:pPr>
            <a:r>
              <a:rPr lang="en-US" sz="4400" b="1" dirty="0">
                <a:solidFill>
                  <a:srgbClr val="2C5F2D"/>
                </a:solidFill>
                <a:latin typeface="Georgia" pitchFamily="34" charset="0"/>
                <a:ea typeface="Georgia" pitchFamily="34" charset="-122"/>
                <a:cs typeface="Georgia" pitchFamily="34" charset="-120"/>
              </a:rPr>
              <a:t>250K+</a:t>
            </a:r>
            <a:endParaRPr lang="en-US" sz="4400" dirty="0"/>
          </a:p>
        </p:txBody>
      </p:sp>
      <p:sp>
        <p:nvSpPr>
          <p:cNvPr id="7" name="Text 5"/>
          <p:cNvSpPr/>
          <p:nvPr/>
        </p:nvSpPr>
        <p:spPr>
          <a:xfrm>
            <a:off x="640080" y="3429000"/>
            <a:ext cx="3291840" cy="731520"/>
          </a:xfrm>
          <a:prstGeom prst="rect">
            <a:avLst/>
          </a:prstGeom>
          <a:noFill/>
          <a:ln/>
        </p:spPr>
        <p:txBody>
          <a:bodyPr wrap="square" rtlCol="0" anchor="ctr"/>
          <a:lstStyle/>
          <a:p>
            <a:pPr indent="0" marL="0">
              <a:lnSpc>
                <a:spcPct val="130000"/>
              </a:lnSpc>
              <a:buNone/>
            </a:pPr>
            <a:r>
              <a:rPr lang="en-US" sz="1200" dirty="0">
                <a:solidFill>
                  <a:srgbClr val="212121"/>
                </a:solidFill>
                <a:latin typeface="Calibri" pitchFamily="34" charset="0"/>
                <a:ea typeface="Calibri" pitchFamily="34" charset="-122"/>
                <a:cs typeface="Calibri" pitchFamily="34" charset="-120"/>
              </a:rPr>
              <a:t>U.S. specialty crop farms</a:t>
            </a:r>
            <a:endParaRPr lang="en-US" sz="1200" dirty="0"/>
          </a:p>
        </p:txBody>
      </p:sp>
      <p:sp>
        <p:nvSpPr>
          <p:cNvPr id="8" name="Shape 6"/>
          <p:cNvSpPr/>
          <p:nvPr/>
        </p:nvSpPr>
        <p:spPr>
          <a:xfrm>
            <a:off x="4206240" y="2331720"/>
            <a:ext cx="3703320" cy="1920240"/>
          </a:xfrm>
          <a:prstGeom prst="rect">
            <a:avLst/>
          </a:prstGeom>
          <a:solidFill>
            <a:srgbClr val="FFFFFF"/>
          </a:solidFill>
          <a:ln w="15875">
            <a:solidFill>
              <a:srgbClr val="97BC62"/>
            </a:solidFill>
            <a:prstDash val="solid"/>
          </a:ln>
        </p:spPr>
        <p:txBody>
          <a:bodyPr/>
          <a:p/>
        </p:txBody>
      </p:sp>
      <p:sp>
        <p:nvSpPr>
          <p:cNvPr id="9" name="Shape 7"/>
          <p:cNvSpPr/>
          <p:nvPr/>
        </p:nvSpPr>
        <p:spPr>
          <a:xfrm>
            <a:off x="4206240" y="2331720"/>
            <a:ext cx="109728" cy="1920240"/>
          </a:xfrm>
          <a:prstGeom prst="rect">
            <a:avLst/>
          </a:prstGeom>
          <a:solidFill>
            <a:srgbClr val="97BC62"/>
          </a:solidFill>
          <a:ln/>
        </p:spPr>
        <p:txBody>
          <a:bodyPr/>
          <a:p/>
        </p:txBody>
      </p:sp>
      <p:sp>
        <p:nvSpPr>
          <p:cNvPr id="10" name="Text 8"/>
          <p:cNvSpPr/>
          <p:nvPr/>
        </p:nvSpPr>
        <p:spPr>
          <a:xfrm>
            <a:off x="4526280" y="2468880"/>
            <a:ext cx="3291840" cy="914400"/>
          </a:xfrm>
          <a:prstGeom prst="rect">
            <a:avLst/>
          </a:prstGeom>
          <a:noFill/>
          <a:ln/>
        </p:spPr>
        <p:txBody>
          <a:bodyPr wrap="square" rtlCol="0" anchor="ctr"/>
          <a:lstStyle/>
          <a:p>
            <a:pPr indent="0" marL="0">
              <a:buNone/>
            </a:pPr>
            <a:r>
              <a:rPr lang="en-US" sz="4400" b="1" dirty="0">
                <a:solidFill>
                  <a:srgbClr val="97BC62"/>
                </a:solidFill>
                <a:latin typeface="Georgia" pitchFamily="34" charset="0"/>
                <a:ea typeface="Georgia" pitchFamily="34" charset="-122"/>
                <a:cs typeface="Georgia" pitchFamily="34" charset="-120"/>
              </a:rPr>
              <a:t>50K</a:t>
            </a:r>
            <a:endParaRPr lang="en-US" sz="4400" dirty="0"/>
          </a:p>
        </p:txBody>
      </p:sp>
      <p:sp>
        <p:nvSpPr>
          <p:cNvPr id="11" name="Text 9"/>
          <p:cNvSpPr/>
          <p:nvPr/>
        </p:nvSpPr>
        <p:spPr>
          <a:xfrm>
            <a:off x="4526280" y="3429000"/>
            <a:ext cx="3291840" cy="731520"/>
          </a:xfrm>
          <a:prstGeom prst="rect">
            <a:avLst/>
          </a:prstGeom>
          <a:noFill/>
          <a:ln/>
        </p:spPr>
        <p:txBody>
          <a:bodyPr wrap="square" rtlCol="0" anchor="ctr"/>
          <a:lstStyle/>
          <a:p>
            <a:pPr indent="0" marL="0">
              <a:lnSpc>
                <a:spcPct val="130000"/>
              </a:lnSpc>
              <a:buNone/>
            </a:pPr>
            <a:r>
              <a:rPr lang="en-US" sz="1200" dirty="0">
                <a:solidFill>
                  <a:srgbClr val="212121"/>
                </a:solidFill>
                <a:latin typeface="Calibri" pitchFamily="34" charset="0"/>
                <a:ea typeface="Calibri" pitchFamily="34" charset="-122"/>
                <a:cs typeface="Calibri" pitchFamily="34" charset="-120"/>
              </a:rPr>
              <a:t>Vegetable farms in our initial target zone</a:t>
            </a:r>
            <a:endParaRPr lang="en-US" sz="1200" dirty="0"/>
          </a:p>
        </p:txBody>
      </p:sp>
      <p:sp>
        <p:nvSpPr>
          <p:cNvPr id="12" name="Shape 10"/>
          <p:cNvSpPr/>
          <p:nvPr/>
        </p:nvSpPr>
        <p:spPr>
          <a:xfrm>
            <a:off x="8092440" y="2331720"/>
            <a:ext cx="3703320" cy="1920240"/>
          </a:xfrm>
          <a:prstGeom prst="rect">
            <a:avLst/>
          </a:prstGeom>
          <a:solidFill>
            <a:srgbClr val="FFFFFF"/>
          </a:solidFill>
          <a:ln w="15875">
            <a:solidFill>
              <a:srgbClr val="B85042"/>
            </a:solidFill>
            <a:prstDash val="solid"/>
          </a:ln>
        </p:spPr>
        <p:txBody>
          <a:bodyPr/>
          <a:p/>
        </p:txBody>
      </p:sp>
      <p:sp>
        <p:nvSpPr>
          <p:cNvPr id="13" name="Shape 11"/>
          <p:cNvSpPr/>
          <p:nvPr/>
        </p:nvSpPr>
        <p:spPr>
          <a:xfrm>
            <a:off x="8092440" y="2331720"/>
            <a:ext cx="109728" cy="1920240"/>
          </a:xfrm>
          <a:prstGeom prst="rect">
            <a:avLst/>
          </a:prstGeom>
          <a:solidFill>
            <a:srgbClr val="B85042"/>
          </a:solidFill>
          <a:ln/>
        </p:spPr>
        <p:txBody>
          <a:bodyPr/>
          <a:p/>
        </p:txBody>
      </p:sp>
      <p:sp>
        <p:nvSpPr>
          <p:cNvPr id="14" name="Text 12"/>
          <p:cNvSpPr/>
          <p:nvPr/>
        </p:nvSpPr>
        <p:spPr>
          <a:xfrm>
            <a:off x="8412480" y="2468880"/>
            <a:ext cx="3291840" cy="914400"/>
          </a:xfrm>
          <a:prstGeom prst="rect">
            <a:avLst/>
          </a:prstGeom>
          <a:noFill/>
          <a:ln/>
        </p:spPr>
        <p:txBody>
          <a:bodyPr wrap="square" rtlCol="0" anchor="ctr"/>
          <a:lstStyle/>
          <a:p>
            <a:pPr indent="0" marL="0">
              <a:buNone/>
            </a:pPr>
            <a:r>
              <a:rPr lang="en-US" sz="4400" b="1" dirty="0">
                <a:solidFill>
                  <a:srgbClr val="B85042"/>
                </a:solidFill>
                <a:latin typeface="Georgia" pitchFamily="34" charset="0"/>
                <a:ea typeface="Georgia" pitchFamily="34" charset="-122"/>
                <a:cs typeface="Georgia" pitchFamily="34" charset="-120"/>
              </a:rPr>
              <a:t>$60M</a:t>
            </a:r>
            <a:endParaRPr lang="en-US" sz="4400" dirty="0"/>
          </a:p>
        </p:txBody>
      </p:sp>
      <p:sp>
        <p:nvSpPr>
          <p:cNvPr id="15" name="Text 13"/>
          <p:cNvSpPr/>
          <p:nvPr/>
        </p:nvSpPr>
        <p:spPr>
          <a:xfrm>
            <a:off x="8412480" y="3429000"/>
            <a:ext cx="3291840" cy="731520"/>
          </a:xfrm>
          <a:prstGeom prst="rect">
            <a:avLst/>
          </a:prstGeom>
          <a:noFill/>
          <a:ln/>
        </p:spPr>
        <p:txBody>
          <a:bodyPr wrap="square" rtlCol="0" anchor="ctr"/>
          <a:lstStyle/>
          <a:p>
            <a:pPr indent="0" marL="0">
              <a:lnSpc>
                <a:spcPct val="130000"/>
              </a:lnSpc>
              <a:buNone/>
            </a:pPr>
            <a:r>
              <a:rPr lang="en-US" sz="1200" dirty="0">
                <a:solidFill>
                  <a:srgbClr val="212121"/>
                </a:solidFill>
                <a:latin typeface="Calibri" pitchFamily="34" charset="0"/>
                <a:ea typeface="Calibri" pitchFamily="34" charset="-122"/>
                <a:cs typeface="Calibri" pitchFamily="34" charset="-120"/>
              </a:rPr>
              <a:t>SaaS TAM — marketplace upside on top</a:t>
            </a:r>
            <a:endParaRPr lang="en-US" sz="1200" dirty="0"/>
          </a:p>
        </p:txBody>
      </p:sp>
      <p:sp>
        <p:nvSpPr>
          <p:cNvPr id="18" name="Text 16"/>
          <p:cNvSpPr/>
          <p:nvPr/>
        </p:nvSpPr>
        <p:spPr>
          <a:xfrm>
            <a:off x="320040" y="5486400"/>
            <a:ext cx="548640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KEY CROPS</a:t>
            </a:r>
            <a:endParaRPr lang="en-US" sz="1000" dirty="0"/>
          </a:p>
        </p:txBody>
      </p:sp>
      <p:sp>
        <p:nvSpPr>
          <p:cNvPr id="19" name="Text 17"/>
          <p:cNvSpPr/>
          <p:nvPr/>
        </p:nvSpPr>
        <p:spPr>
          <a:xfrm>
            <a:off x="320040" y="5779008"/>
            <a:ext cx="11521440" cy="640080"/>
          </a:xfrm>
          <a:prstGeom prst="rect">
            <a:avLst/>
          </a:prstGeom>
          <a:noFill/>
          <a:ln/>
        </p:spPr>
        <p:txBody>
          <a:bodyPr wrap="square" rtlCol="0" anchor="ctr"/>
          <a:lstStyle/>
          <a:p>
            <a:pPr indent="0" marL="0">
              <a:lnSpc>
                <a:spcPct val="130000"/>
              </a:lnSpc>
              <a:buNone/>
            </a:pPr>
            <a:r>
              <a:rPr lang="en-US" sz="1200" dirty="0">
                <a:solidFill>
                  <a:srgbClr val="212121"/>
                </a:solidFill>
                <a:latin typeface="Calibri" pitchFamily="34" charset="0"/>
                <a:ea typeface="Calibri" pitchFamily="34" charset="-122"/>
                <a:cs typeface="Calibri" pitchFamily="34" charset="-120"/>
              </a:rPr>
              <a:t>Tomatoes · Peppers · Eggplant · Watermelon · Cantaloupe · Sweet Potatoes · Cabbage · Kale · Collards · Lettuce · Cucumbers · Squash · Pumpkins · Green Beans · Okra</a:t>
            </a:r>
            <a:endParaRPr lang="en-US" sz="1200" dirty="0"/>
          </a:p>
        </p:txBody>
      </p:sp>
      <p:pic>
        <p:nvPicPr>
          <p:cNvPr id="20" name="Picture 19" descr="usda_zones_79.png"/>
          <p:cNvPicPr>
            <a:picLocks noChangeAspect="1"/>
          </p:cNvPicPr>
          <p:nvPr/>
        </p:nvPicPr>
        <p:blipFill>
          <a:blip r:embed="rId3"/>
          <a:stretch>
            <a:fillRect/>
          </a:stretch>
        </p:blipFill>
        <p:spPr>
          <a:xfrm>
            <a:off x="320040" y="4370832"/>
            <a:ext cx="11521440" cy="9601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5F5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502920"/>
            <a:ext cx="7315200" cy="320040"/>
          </a:xfrm>
          <a:prstGeom prst="rect">
            <a:avLst/>
          </a:prstGeom>
          <a:noFill/>
        </p:spPr>
        <p:txBody>
          <a:bodyPr wrap="square" lIns="0" rIns="0" tIns="0" bIns="0">
            <a:spAutoFit/>
          </a:bodyPr>
          <a:lstStyle/>
          <a:p>
            <a:r>
              <a:rPr sz="1000" b="1">
                <a:solidFill>
                  <a:srgbClr val="B85042"/>
                </a:solidFill>
              </a:rPr>
              <a:t>MARKET EXPANSION</a:t>
            </a:r>
          </a:p>
        </p:txBody>
      </p:sp>
      <p:sp>
        <p:nvSpPr>
          <p:cNvPr id="4" name="TextBox 3"/>
          <p:cNvSpPr txBox="1"/>
          <p:nvPr/>
        </p:nvSpPr>
        <p:spPr>
          <a:xfrm>
            <a:off x="548640" y="822960"/>
            <a:ext cx="10972800" cy="640080"/>
          </a:xfrm>
          <a:prstGeom prst="rect">
            <a:avLst/>
          </a:prstGeom>
          <a:noFill/>
        </p:spPr>
        <p:txBody>
          <a:bodyPr wrap="square" lIns="0" rIns="0" tIns="0" bIns="0">
            <a:spAutoFit/>
          </a:bodyPr>
          <a:lstStyle/>
          <a:p>
            <a:r>
              <a:rPr sz="3000" b="1">
                <a:solidFill>
                  <a:srgbClr val="1F2A1B"/>
                </a:solidFill>
              </a:rPr>
              <a:t>Next horizon — USDA Zones 4–6</a:t>
            </a:r>
          </a:p>
        </p:txBody>
      </p:sp>
      <p:sp>
        <p:nvSpPr>
          <p:cNvPr id="5" name="TextBox 4"/>
          <p:cNvSpPr txBox="1"/>
          <p:nvPr/>
        </p:nvSpPr>
        <p:spPr>
          <a:xfrm>
            <a:off x="548640" y="1508760"/>
            <a:ext cx="10972800" cy="411480"/>
          </a:xfrm>
          <a:prstGeom prst="rect">
            <a:avLst/>
          </a:prstGeom>
          <a:noFill/>
        </p:spPr>
        <p:txBody>
          <a:bodyPr wrap="square" lIns="0" rIns="0" tIns="0" bIns="0">
            <a:spAutoFit/>
          </a:bodyPr>
          <a:lstStyle/>
          <a:p>
            <a:r>
              <a:rPr sz="1400" b="0">
                <a:solidFill>
                  <a:srgbClr val="4A5544"/>
                </a:solidFill>
              </a:rPr>
              <a:t>After the Southeast beachhead, the platform scales into the Mid-Atlantic, Midwest, and Northeast.</a:t>
            </a:r>
          </a:p>
        </p:txBody>
      </p:sp>
      <p:pic>
        <p:nvPicPr>
          <p:cNvPr id="6" name="Picture 5" descr="usda_zones.png"/>
          <p:cNvPicPr>
            <a:picLocks noChangeAspect="1"/>
          </p:cNvPicPr>
          <p:nvPr/>
        </p:nvPicPr>
        <p:blipFill>
          <a:blip r:embed="rId2"/>
          <a:stretch>
            <a:fillRect/>
          </a:stretch>
        </p:blipFill>
        <p:spPr>
          <a:xfrm>
            <a:off x="2164080" y="2011680"/>
            <a:ext cx="7863840" cy="471830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BUSINESS MODEL</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Tiered SaaS, two-sided marketplace, enterprise data.</a:t>
            </a:r>
            <a:endParaRPr lang="en-US" sz="3000" dirty="0"/>
          </a:p>
        </p:txBody>
      </p:sp>
      <p:sp>
        <p:nvSpPr>
          <p:cNvPr id="4" name="Shape 2"/>
          <p:cNvSpPr/>
          <p:nvPr/>
        </p:nvSpPr>
        <p:spPr>
          <a:xfrm>
            <a:off x="320040" y="2286000"/>
            <a:ext cx="3703320" cy="3383280"/>
          </a:xfrm>
          <a:prstGeom prst="rect">
            <a:avLst/>
          </a:prstGeom>
          <a:solidFill>
            <a:srgbClr val="FFFFFF"/>
          </a:solidFill>
          <a:ln w="9525">
            <a:solidFill>
              <a:srgbClr val="E5E7EB"/>
            </a:solidFill>
            <a:prstDash val="solid"/>
          </a:ln>
        </p:spPr>
      </p:sp>
      <p:sp>
        <p:nvSpPr>
          <p:cNvPr id="5" name="Text 3"/>
          <p:cNvSpPr/>
          <p:nvPr/>
        </p:nvSpPr>
        <p:spPr>
          <a:xfrm>
            <a:off x="594360" y="2514600"/>
            <a:ext cx="315468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FARMER BASIC</a:t>
            </a:r>
            <a:endParaRPr lang="en-US" sz="1000" dirty="0"/>
          </a:p>
        </p:txBody>
      </p:sp>
      <p:sp>
        <p:nvSpPr>
          <p:cNvPr id="6" name="Text 4"/>
          <p:cNvSpPr/>
          <p:nvPr/>
        </p:nvSpPr>
        <p:spPr>
          <a:xfrm>
            <a:off x="594360" y="2834640"/>
            <a:ext cx="3154680" cy="822960"/>
          </a:xfrm>
          <a:prstGeom prst="rect">
            <a:avLst/>
          </a:prstGeom>
          <a:noFill/>
          <a:ln/>
        </p:spPr>
        <p:txBody>
          <a:bodyPr wrap="square" rtlCol="0" anchor="ctr"/>
          <a:lstStyle/>
          <a:p>
            <a:pPr indent="0" marL="0">
              <a:buNone/>
            </a:pPr>
            <a:r>
              <a:rPr lang="en-US" sz="4400" b="1" dirty="0">
                <a:solidFill>
                  <a:srgbClr val="212121"/>
                </a:solidFill>
                <a:latin typeface="Georgia" pitchFamily="34" charset="0"/>
                <a:ea typeface="Georgia" pitchFamily="34" charset="-122"/>
                <a:cs typeface="Georgia" pitchFamily="34" charset="-120"/>
              </a:rPr>
              <a:t>$19</a:t>
            </a:r>
            <a:endParaRPr lang="en-US" sz="4400" dirty="0"/>
          </a:p>
        </p:txBody>
      </p:sp>
      <p:sp>
        <p:nvSpPr>
          <p:cNvPr id="7" name="Text 5"/>
          <p:cNvSpPr/>
          <p:nvPr/>
        </p:nvSpPr>
        <p:spPr>
          <a:xfrm>
            <a:off x="594360" y="3703320"/>
            <a:ext cx="3154680" cy="274320"/>
          </a:xfrm>
          <a:prstGeom prst="rect">
            <a:avLst/>
          </a:prstGeom>
          <a:noFill/>
          <a:ln/>
        </p:spPr>
        <p:txBody>
          <a:bodyPr wrap="square" rtlCol="0" anchor="ctr"/>
          <a:lstStyle/>
          <a:p>
            <a:pPr indent="0" marL="0">
              <a:buNone/>
            </a:pPr>
            <a:r>
              <a:rPr lang="en-US" sz="1100" i="1" dirty="0">
                <a:solidFill>
                  <a:srgbClr val="6B7280"/>
                </a:solidFill>
                <a:latin typeface="Calibri" pitchFamily="34" charset="0"/>
                <a:ea typeface="Calibri" pitchFamily="34" charset="-122"/>
                <a:cs typeface="Calibri" pitchFamily="34" charset="-120"/>
              </a:rPr>
              <a:t>per month</a:t>
            </a:r>
            <a:endParaRPr lang="en-US" sz="1100" dirty="0"/>
          </a:p>
        </p:txBody>
      </p:sp>
      <p:sp>
        <p:nvSpPr>
          <p:cNvPr id="8" name="Text 6"/>
          <p:cNvSpPr/>
          <p:nvPr/>
        </p:nvSpPr>
        <p:spPr>
          <a:xfrm>
            <a:off x="594360" y="4114800"/>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Crop rotation AI</a:t>
            </a:r>
            <a:endParaRPr lang="en-US" sz="1100" dirty="0"/>
          </a:p>
        </p:txBody>
      </p:sp>
      <p:sp>
        <p:nvSpPr>
          <p:cNvPr id="9" name="Text 7"/>
          <p:cNvSpPr/>
          <p:nvPr/>
        </p:nvSpPr>
        <p:spPr>
          <a:xfrm>
            <a:off x="594360" y="4407408"/>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Zone-specific advice</a:t>
            </a:r>
            <a:endParaRPr lang="en-US" sz="1100" dirty="0"/>
          </a:p>
        </p:txBody>
      </p:sp>
      <p:sp>
        <p:nvSpPr>
          <p:cNvPr id="10" name="Text 8"/>
          <p:cNvSpPr/>
          <p:nvPr/>
        </p:nvSpPr>
        <p:spPr>
          <a:xfrm>
            <a:off x="594360" y="4700016"/>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Profitability calculator</a:t>
            </a:r>
            <a:endParaRPr lang="en-US" sz="1100" dirty="0"/>
          </a:p>
        </p:txBody>
      </p:sp>
      <p:sp>
        <p:nvSpPr>
          <p:cNvPr id="11" name="Shape 9"/>
          <p:cNvSpPr/>
          <p:nvPr/>
        </p:nvSpPr>
        <p:spPr>
          <a:xfrm>
            <a:off x="4206240" y="2286000"/>
            <a:ext cx="3703320" cy="3383280"/>
          </a:xfrm>
          <a:prstGeom prst="rect">
            <a:avLst/>
          </a:prstGeom>
          <a:solidFill>
            <a:srgbClr val="2C5F2D"/>
          </a:solidFill>
          <a:ln w="19050">
            <a:solidFill>
              <a:srgbClr val="2C5F2D"/>
            </a:solidFill>
            <a:prstDash val="solid"/>
          </a:ln>
        </p:spPr>
      </p:sp>
      <p:sp>
        <p:nvSpPr>
          <p:cNvPr id="12" name="Text 10"/>
          <p:cNvSpPr/>
          <p:nvPr/>
        </p:nvSpPr>
        <p:spPr>
          <a:xfrm>
            <a:off x="4480560" y="2514600"/>
            <a:ext cx="3154680" cy="274320"/>
          </a:xfrm>
          <a:prstGeom prst="rect">
            <a:avLst/>
          </a:prstGeom>
          <a:noFill/>
          <a:ln/>
        </p:spPr>
        <p:txBody>
          <a:bodyPr wrap="square" rtlCol="0" anchor="ctr"/>
          <a:lstStyle/>
          <a:p>
            <a:pPr indent="0" marL="0">
              <a:buNone/>
            </a:pPr>
            <a:r>
              <a:rPr lang="en-US" sz="1000" b="1" spc="300" kern="0" dirty="0">
                <a:solidFill>
                  <a:srgbClr val="97BC62"/>
                </a:solidFill>
                <a:latin typeface="Calibri" pitchFamily="34" charset="0"/>
                <a:ea typeface="Calibri" pitchFamily="34" charset="-122"/>
                <a:cs typeface="Calibri" pitchFamily="34" charset="-120"/>
              </a:rPr>
              <a:t>FARMER PRO</a:t>
            </a:r>
            <a:endParaRPr lang="en-US" sz="1000" dirty="0"/>
          </a:p>
        </p:txBody>
      </p:sp>
      <p:sp>
        <p:nvSpPr>
          <p:cNvPr id="13" name="Text 11"/>
          <p:cNvSpPr/>
          <p:nvPr/>
        </p:nvSpPr>
        <p:spPr>
          <a:xfrm>
            <a:off x="4480560" y="2834640"/>
            <a:ext cx="3154680" cy="822960"/>
          </a:xfrm>
          <a:prstGeom prst="rect">
            <a:avLst/>
          </a:prstGeom>
          <a:noFill/>
          <a:ln/>
        </p:spPr>
        <p:txBody>
          <a:bodyPr wrap="square" rtlCol="0" anchor="ctr"/>
          <a:lstStyle/>
          <a:p>
            <a:pPr indent="0" marL="0">
              <a:buNone/>
            </a:pPr>
            <a:r>
              <a:rPr lang="en-US" sz="4400" b="1" dirty="0">
                <a:solidFill>
                  <a:srgbClr val="FFFFFF"/>
                </a:solidFill>
                <a:latin typeface="Georgia" pitchFamily="34" charset="0"/>
                <a:ea typeface="Georgia" pitchFamily="34" charset="-122"/>
                <a:cs typeface="Georgia" pitchFamily="34" charset="-120"/>
              </a:rPr>
              <a:t>$79</a:t>
            </a:r>
            <a:endParaRPr lang="en-US" sz="4400" dirty="0"/>
          </a:p>
        </p:txBody>
      </p:sp>
      <p:sp>
        <p:nvSpPr>
          <p:cNvPr id="14" name="Text 12"/>
          <p:cNvSpPr/>
          <p:nvPr/>
        </p:nvSpPr>
        <p:spPr>
          <a:xfrm>
            <a:off x="4480560" y="3703320"/>
            <a:ext cx="3154680" cy="274320"/>
          </a:xfrm>
          <a:prstGeom prst="rect">
            <a:avLst/>
          </a:prstGeom>
          <a:noFill/>
          <a:ln/>
        </p:spPr>
        <p:txBody>
          <a:bodyPr wrap="square" rtlCol="0" anchor="ctr"/>
          <a:lstStyle/>
          <a:p>
            <a:pPr indent="0" marL="0">
              <a:buNone/>
            </a:pPr>
            <a:r>
              <a:rPr lang="en-US" sz="1100" i="1" dirty="0">
                <a:solidFill>
                  <a:srgbClr val="D9DCE8"/>
                </a:solidFill>
                <a:latin typeface="Calibri" pitchFamily="34" charset="0"/>
                <a:ea typeface="Calibri" pitchFamily="34" charset="-122"/>
                <a:cs typeface="Calibri" pitchFamily="34" charset="-120"/>
              </a:rPr>
              <a:t>per month</a:t>
            </a:r>
            <a:endParaRPr lang="en-US" sz="1100" dirty="0"/>
          </a:p>
        </p:txBody>
      </p:sp>
      <p:sp>
        <p:nvSpPr>
          <p:cNvPr id="15" name="Text 13"/>
          <p:cNvSpPr/>
          <p:nvPr/>
        </p:nvSpPr>
        <p:spPr>
          <a:xfrm>
            <a:off x="4480560" y="4114800"/>
            <a:ext cx="3154680" cy="274320"/>
          </a:xfrm>
          <a:prstGeom prst="rect">
            <a:avLst/>
          </a:prstGeom>
          <a:noFill/>
          <a:ln/>
        </p:spPr>
        <p:txBody>
          <a:bodyPr wrap="square" rtlCol="0" anchor="ctr"/>
          <a:lstStyle/>
          <a:p>
            <a:pPr indent="0" marL="0">
              <a:buNone/>
            </a:pPr>
            <a:r>
              <a:rPr lang="en-US" sz="1100" dirty="0">
                <a:solidFill>
                  <a:srgbClr val="FFFFFF"/>
                </a:solidFill>
                <a:latin typeface="Calibri" pitchFamily="34" charset="0"/>
                <a:ea typeface="Calibri" pitchFamily="34" charset="-122"/>
                <a:cs typeface="Calibri" pitchFamily="34" charset="-120"/>
              </a:rPr>
              <a:t>✓  Everything in Basic</a:t>
            </a:r>
            <a:endParaRPr lang="en-US" sz="1100" dirty="0"/>
          </a:p>
        </p:txBody>
      </p:sp>
      <p:sp>
        <p:nvSpPr>
          <p:cNvPr id="16" name="Text 14"/>
          <p:cNvSpPr/>
          <p:nvPr/>
        </p:nvSpPr>
        <p:spPr>
          <a:xfrm>
            <a:off x="4480560" y="4407408"/>
            <a:ext cx="3154680" cy="274320"/>
          </a:xfrm>
          <a:prstGeom prst="rect">
            <a:avLst/>
          </a:prstGeom>
          <a:noFill/>
          <a:ln/>
        </p:spPr>
        <p:txBody>
          <a:bodyPr wrap="square" rtlCol="0" anchor="ctr"/>
          <a:lstStyle/>
          <a:p>
            <a:pPr indent="0" marL="0">
              <a:buNone/>
            </a:pPr>
            <a:r>
              <a:rPr lang="en-US" sz="1100" dirty="0">
                <a:solidFill>
                  <a:srgbClr val="FFFFFF"/>
                </a:solidFill>
                <a:latin typeface="Calibri" pitchFamily="34" charset="0"/>
                <a:ea typeface="Calibri" pitchFamily="34" charset="-122"/>
                <a:cs typeface="Calibri" pitchFamily="34" charset="-120"/>
              </a:rPr>
              <a:t>✓  Soil health tracking</a:t>
            </a:r>
            <a:endParaRPr lang="en-US" sz="1100" dirty="0"/>
          </a:p>
        </p:txBody>
      </p:sp>
      <p:sp>
        <p:nvSpPr>
          <p:cNvPr id="17" name="Text 15"/>
          <p:cNvSpPr/>
          <p:nvPr/>
        </p:nvSpPr>
        <p:spPr>
          <a:xfrm>
            <a:off x="4480560" y="4700016"/>
            <a:ext cx="3154680" cy="274320"/>
          </a:xfrm>
          <a:prstGeom prst="rect">
            <a:avLst/>
          </a:prstGeom>
          <a:noFill/>
          <a:ln/>
        </p:spPr>
        <p:txBody>
          <a:bodyPr wrap="square" rtlCol="0" anchor="ctr"/>
          <a:lstStyle/>
          <a:p>
            <a:pPr indent="0" marL="0">
              <a:buNone/>
            </a:pPr>
            <a:r>
              <a:rPr lang="en-US" sz="1100" dirty="0">
                <a:solidFill>
                  <a:srgbClr val="FFFFFF"/>
                </a:solidFill>
                <a:latin typeface="Calibri" pitchFamily="34" charset="0"/>
                <a:ea typeface="Calibri" pitchFamily="34" charset="-122"/>
                <a:cs typeface="Calibri" pitchFamily="34" charset="-120"/>
              </a:rPr>
              <a:t>✓  Buyer marketplace access</a:t>
            </a:r>
            <a:endParaRPr lang="en-US" sz="1100" dirty="0"/>
          </a:p>
        </p:txBody>
      </p:sp>
      <p:sp>
        <p:nvSpPr>
          <p:cNvPr id="18" name="Text 16"/>
          <p:cNvSpPr/>
          <p:nvPr/>
        </p:nvSpPr>
        <p:spPr>
          <a:xfrm>
            <a:off x="4480560" y="4992624"/>
            <a:ext cx="3154680" cy="274320"/>
          </a:xfrm>
          <a:prstGeom prst="rect">
            <a:avLst/>
          </a:prstGeom>
          <a:noFill/>
          <a:ln/>
        </p:spPr>
        <p:txBody>
          <a:bodyPr wrap="square" rtlCol="0" anchor="ctr"/>
          <a:lstStyle/>
          <a:p>
            <a:pPr indent="0" marL="0">
              <a:buNone/>
            </a:pPr>
            <a:r>
              <a:rPr lang="en-US" sz="1100" dirty="0">
                <a:solidFill>
                  <a:srgbClr val="FFFFFF"/>
                </a:solidFill>
                <a:latin typeface="Calibri" pitchFamily="34" charset="0"/>
                <a:ea typeface="Calibri" pitchFamily="34" charset="-122"/>
                <a:cs typeface="Calibri" pitchFamily="34" charset="-120"/>
              </a:rPr>
              <a:t>✓  Contract management</a:t>
            </a:r>
            <a:endParaRPr lang="en-US" sz="1100" dirty="0"/>
          </a:p>
        </p:txBody>
      </p:sp>
      <p:sp>
        <p:nvSpPr>
          <p:cNvPr id="19" name="Shape 17"/>
          <p:cNvSpPr/>
          <p:nvPr/>
        </p:nvSpPr>
        <p:spPr>
          <a:xfrm>
            <a:off x="8092440" y="2286000"/>
            <a:ext cx="3703320" cy="3383280"/>
          </a:xfrm>
          <a:prstGeom prst="rect">
            <a:avLst/>
          </a:prstGeom>
          <a:solidFill>
            <a:srgbClr val="FFFFFF"/>
          </a:solidFill>
          <a:ln w="9525">
            <a:solidFill>
              <a:srgbClr val="E5E7EB"/>
            </a:solidFill>
            <a:prstDash val="solid"/>
          </a:ln>
        </p:spPr>
      </p:sp>
      <p:sp>
        <p:nvSpPr>
          <p:cNvPr id="20" name="Text 18"/>
          <p:cNvSpPr/>
          <p:nvPr/>
        </p:nvSpPr>
        <p:spPr>
          <a:xfrm>
            <a:off x="8366760" y="2514600"/>
            <a:ext cx="315468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FARM ENTERPRISE</a:t>
            </a:r>
            <a:endParaRPr lang="en-US" sz="1000" dirty="0"/>
          </a:p>
        </p:txBody>
      </p:sp>
      <p:sp>
        <p:nvSpPr>
          <p:cNvPr id="21" name="Text 19"/>
          <p:cNvSpPr/>
          <p:nvPr/>
        </p:nvSpPr>
        <p:spPr>
          <a:xfrm>
            <a:off x="8366760" y="2834640"/>
            <a:ext cx="3154680" cy="822960"/>
          </a:xfrm>
          <a:prstGeom prst="rect">
            <a:avLst/>
          </a:prstGeom>
          <a:noFill/>
          <a:ln/>
        </p:spPr>
        <p:txBody>
          <a:bodyPr wrap="square" rtlCol="0" anchor="ctr"/>
          <a:lstStyle/>
          <a:p>
            <a:pPr indent="0" marL="0">
              <a:buNone/>
            </a:pPr>
            <a:r>
              <a:rPr lang="en-US" sz="4400" b="1" dirty="0">
                <a:solidFill>
                  <a:srgbClr val="212121"/>
                </a:solidFill>
                <a:latin typeface="Georgia" pitchFamily="34" charset="0"/>
                <a:ea typeface="Georgia" pitchFamily="34" charset="-122"/>
                <a:cs typeface="Georgia" pitchFamily="34" charset="-120"/>
              </a:rPr>
              <a:t>$249</a:t>
            </a:r>
            <a:endParaRPr lang="en-US" sz="4400" dirty="0"/>
          </a:p>
        </p:txBody>
      </p:sp>
      <p:sp>
        <p:nvSpPr>
          <p:cNvPr id="22" name="Text 20"/>
          <p:cNvSpPr/>
          <p:nvPr/>
        </p:nvSpPr>
        <p:spPr>
          <a:xfrm>
            <a:off x="8366760" y="3703320"/>
            <a:ext cx="3154680" cy="274320"/>
          </a:xfrm>
          <a:prstGeom prst="rect">
            <a:avLst/>
          </a:prstGeom>
          <a:noFill/>
          <a:ln/>
        </p:spPr>
        <p:txBody>
          <a:bodyPr wrap="square" rtlCol="0" anchor="ctr"/>
          <a:lstStyle/>
          <a:p>
            <a:pPr indent="0" marL="0">
              <a:buNone/>
            </a:pPr>
            <a:r>
              <a:rPr lang="en-US" sz="1100" i="1" dirty="0">
                <a:solidFill>
                  <a:srgbClr val="6B7280"/>
                </a:solidFill>
                <a:latin typeface="Calibri" pitchFamily="34" charset="0"/>
                <a:ea typeface="Calibri" pitchFamily="34" charset="-122"/>
                <a:cs typeface="Calibri" pitchFamily="34" charset="-120"/>
              </a:rPr>
              <a:t>per month</a:t>
            </a:r>
            <a:endParaRPr lang="en-US" sz="1100" dirty="0"/>
          </a:p>
        </p:txBody>
      </p:sp>
      <p:sp>
        <p:nvSpPr>
          <p:cNvPr id="23" name="Text 21"/>
          <p:cNvSpPr/>
          <p:nvPr/>
        </p:nvSpPr>
        <p:spPr>
          <a:xfrm>
            <a:off x="8366760" y="4114800"/>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Everything in Pro</a:t>
            </a:r>
            <a:endParaRPr lang="en-US" sz="1100" dirty="0"/>
          </a:p>
        </p:txBody>
      </p:sp>
      <p:sp>
        <p:nvSpPr>
          <p:cNvPr id="24" name="Text 22"/>
          <p:cNvSpPr/>
          <p:nvPr/>
        </p:nvSpPr>
        <p:spPr>
          <a:xfrm>
            <a:off x="8366760" y="4407408"/>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Multi-farm dashboards</a:t>
            </a:r>
            <a:endParaRPr lang="en-US" sz="1100" dirty="0"/>
          </a:p>
        </p:txBody>
      </p:sp>
      <p:sp>
        <p:nvSpPr>
          <p:cNvPr id="25" name="Text 23"/>
          <p:cNvSpPr/>
          <p:nvPr/>
        </p:nvSpPr>
        <p:spPr>
          <a:xfrm>
            <a:off x="8366760" y="4700016"/>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API access</a:t>
            </a:r>
            <a:endParaRPr lang="en-US" sz="1100" dirty="0"/>
          </a:p>
        </p:txBody>
      </p:sp>
      <p:sp>
        <p:nvSpPr>
          <p:cNvPr id="26" name="Text 24"/>
          <p:cNvSpPr/>
          <p:nvPr/>
        </p:nvSpPr>
        <p:spPr>
          <a:xfrm>
            <a:off x="8366760" y="4992624"/>
            <a:ext cx="3154680" cy="274320"/>
          </a:xfrm>
          <a:prstGeom prst="rect">
            <a:avLst/>
          </a:prstGeom>
          <a:noFill/>
          <a:ln/>
        </p:spPr>
        <p:txBody>
          <a:bodyPr wrap="square" rtlCol="0" anchor="ctr"/>
          <a:lstStyle/>
          <a:p>
            <a:pPr indent="0" marL="0">
              <a:buNone/>
            </a:pPr>
            <a:r>
              <a:rPr lang="en-US" sz="1100" dirty="0">
                <a:solidFill>
                  <a:srgbClr val="212121"/>
                </a:solidFill>
                <a:latin typeface="Calibri" pitchFamily="34" charset="0"/>
                <a:ea typeface="Calibri" pitchFamily="34" charset="-122"/>
                <a:cs typeface="Calibri" pitchFamily="34" charset="-120"/>
              </a:rPr>
              <a:t>✓  Priority support</a:t>
            </a:r>
            <a:endParaRPr lang="en-US" sz="1100" dirty="0"/>
          </a:p>
        </p:txBody>
      </p:sp>
      <p:sp>
        <p:nvSpPr>
          <p:cNvPr id="27" name="Text 25"/>
          <p:cNvSpPr/>
          <p:nvPr/>
        </p:nvSpPr>
        <p:spPr>
          <a:xfrm>
            <a:off x="320040" y="5989320"/>
            <a:ext cx="11521440" cy="274320"/>
          </a:xfrm>
          <a:prstGeom prst="rect">
            <a:avLst/>
          </a:prstGeom>
          <a:noFill/>
          <a:ln/>
        </p:spPr>
        <p:txBody>
          <a:bodyPr wrap="square" rtlCol="0" anchor="ctr"/>
          <a:lstStyle/>
          <a:p>
            <a:pPr algn="ctr" indent="0" marL="0">
              <a:buNone/>
            </a:pPr>
            <a:r>
              <a:rPr lang="en-US" sz="1100" i="1" dirty="0">
                <a:solidFill>
                  <a:srgbClr val="6B7280"/>
                </a:solidFill>
                <a:latin typeface="Calibri" pitchFamily="34" charset="0"/>
                <a:ea typeface="Calibri" pitchFamily="34" charset="-122"/>
                <a:cs typeface="Calibri" pitchFamily="34" charset="-120"/>
              </a:rPr>
              <a:t>Buyer memberships $99–$999/mo  ·  2% marketplace transaction fee  ·  Enterprise data analytics by contract.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FIVE-YEAR TRAJECTORY</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From 250 farms to a $15M ARR platform.</a:t>
            </a:r>
            <a:endParaRPr lang="en-US" sz="3000" dirty="0"/>
          </a:p>
        </p:txBody>
      </p:sp>
      <p:sp>
        <p:nvSpPr>
          <p:cNvPr id="4" name="Shape 2"/>
          <p:cNvSpPr/>
          <p:nvPr/>
        </p:nvSpPr>
        <p:spPr>
          <a:xfrm>
            <a:off x="312268" y="2468880"/>
            <a:ext cx="2240280" cy="3291840"/>
          </a:xfrm>
          <a:prstGeom prst="rect">
            <a:avLst/>
          </a:prstGeom>
          <a:solidFill>
            <a:srgbClr val="FFFFFF"/>
          </a:solidFill>
          <a:ln w="9525">
            <a:solidFill>
              <a:srgbClr val="E5E7EB"/>
            </a:solidFill>
            <a:prstDash val="solid"/>
          </a:ln>
        </p:spPr>
      </p:sp>
      <p:sp>
        <p:nvSpPr>
          <p:cNvPr id="5" name="Text 3"/>
          <p:cNvSpPr/>
          <p:nvPr/>
        </p:nvSpPr>
        <p:spPr>
          <a:xfrm>
            <a:off x="495148" y="2651760"/>
            <a:ext cx="187452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YEAR 1</a:t>
            </a:r>
            <a:endParaRPr lang="en-US" sz="1000" dirty="0"/>
          </a:p>
        </p:txBody>
      </p:sp>
      <p:sp>
        <p:nvSpPr>
          <p:cNvPr id="6" name="Text 4"/>
          <p:cNvSpPr/>
          <p:nvPr/>
        </p:nvSpPr>
        <p:spPr>
          <a:xfrm>
            <a:off x="495148" y="3017520"/>
            <a:ext cx="1874520" cy="822960"/>
          </a:xfrm>
          <a:prstGeom prst="rect">
            <a:avLst/>
          </a:prstGeom>
          <a:noFill/>
          <a:ln/>
        </p:spPr>
        <p:txBody>
          <a:bodyPr wrap="square" rtlCol="0" anchor="ctr"/>
          <a:lstStyle/>
          <a:p>
            <a:pPr indent="0" marL="0">
              <a:buNone/>
            </a:pPr>
            <a:r>
              <a:rPr lang="en-US" sz="3200" b="1" dirty="0">
                <a:solidFill>
                  <a:srgbClr val="2C5F2D"/>
                </a:solidFill>
                <a:latin typeface="Georgia" pitchFamily="34" charset="0"/>
                <a:ea typeface="Georgia" pitchFamily="34" charset="-122"/>
                <a:cs typeface="Georgia" pitchFamily="34" charset="-120"/>
              </a:rPr>
              <a:t>$75K</a:t>
            </a:r>
            <a:endParaRPr lang="en-US" sz="3200" dirty="0"/>
          </a:p>
        </p:txBody>
      </p:sp>
      <p:sp>
        <p:nvSpPr>
          <p:cNvPr id="7" name="Text 5"/>
          <p:cNvSpPr/>
          <p:nvPr/>
        </p:nvSpPr>
        <p:spPr>
          <a:xfrm>
            <a:off x="495148" y="3931920"/>
            <a:ext cx="1874520" cy="320040"/>
          </a:xfrm>
          <a:prstGeom prst="rect">
            <a:avLst/>
          </a:prstGeom>
          <a:noFill/>
          <a:ln/>
        </p:spPr>
        <p:txBody>
          <a:bodyPr wrap="square" rtlCol="0" anchor="ctr"/>
          <a:lstStyle/>
          <a:p>
            <a:pPr indent="0" marL="0">
              <a:buNone/>
            </a:pPr>
            <a:r>
              <a:rPr lang="en-US" sz="1200" dirty="0">
                <a:solidFill>
                  <a:srgbClr val="212121"/>
                </a:solidFill>
                <a:latin typeface="Calibri" pitchFamily="34" charset="0"/>
                <a:ea typeface="Calibri" pitchFamily="34" charset="-122"/>
                <a:cs typeface="Calibri" pitchFamily="34" charset="-120"/>
              </a:rPr>
              <a:t>250 farms</a:t>
            </a:r>
            <a:endParaRPr lang="en-US" sz="1200" dirty="0"/>
          </a:p>
        </p:txBody>
      </p:sp>
      <p:sp>
        <p:nvSpPr>
          <p:cNvPr id="8" name="Shape 6"/>
          <p:cNvSpPr/>
          <p:nvPr/>
        </p:nvSpPr>
        <p:spPr>
          <a:xfrm>
            <a:off x="495148" y="4343400"/>
            <a:ext cx="1874520" cy="0"/>
          </a:xfrm>
          <a:prstGeom prst="line">
            <a:avLst/>
          </a:prstGeom>
          <a:noFill/>
          <a:ln w="9525">
            <a:solidFill>
              <a:srgbClr val="E5E7EB"/>
            </a:solidFill>
            <a:prstDash val="solid"/>
          </a:ln>
        </p:spPr>
      </p:sp>
      <p:sp>
        <p:nvSpPr>
          <p:cNvPr id="9" name="Text 7"/>
          <p:cNvSpPr/>
          <p:nvPr/>
        </p:nvSpPr>
        <p:spPr>
          <a:xfrm>
            <a:off x="495148" y="4480560"/>
            <a:ext cx="1874520" cy="914400"/>
          </a:xfrm>
          <a:prstGeom prst="rect">
            <a:avLst/>
          </a:prstGeom>
          <a:noFill/>
          <a:ln/>
        </p:spPr>
        <p:txBody>
          <a:bodyPr wrap="square" rtlCol="0" anchor="ctr"/>
          <a:lstStyle/>
          <a:p>
            <a:pPr indent="0" marL="0">
              <a:lnSpc>
                <a:spcPct val="130000"/>
              </a:lnSpc>
              <a:buNone/>
            </a:pPr>
            <a:r>
              <a:rPr lang="en-US" sz="1100" i="1" dirty="0">
                <a:solidFill>
                  <a:srgbClr val="212121"/>
                </a:solidFill>
                <a:latin typeface="Calibri" pitchFamily="34" charset="0"/>
                <a:ea typeface="Calibri" pitchFamily="34" charset="-122"/>
                <a:cs typeface="Calibri" pitchFamily="34" charset="-120"/>
              </a:rPr>
              <a:t>MVP launch</a:t>
            </a:r>
            <a:endParaRPr lang="en-US" sz="1100" dirty="0"/>
          </a:p>
        </p:txBody>
      </p:sp>
      <p:sp>
        <p:nvSpPr>
          <p:cNvPr id="10" name="Shape 8"/>
          <p:cNvSpPr/>
          <p:nvPr/>
        </p:nvSpPr>
        <p:spPr>
          <a:xfrm>
            <a:off x="2643988" y="2468880"/>
            <a:ext cx="2240280" cy="3291840"/>
          </a:xfrm>
          <a:prstGeom prst="rect">
            <a:avLst/>
          </a:prstGeom>
          <a:solidFill>
            <a:srgbClr val="FFFFFF"/>
          </a:solidFill>
          <a:ln w="9525">
            <a:solidFill>
              <a:srgbClr val="E5E7EB"/>
            </a:solidFill>
            <a:prstDash val="solid"/>
          </a:ln>
        </p:spPr>
      </p:sp>
      <p:sp>
        <p:nvSpPr>
          <p:cNvPr id="11" name="Text 9"/>
          <p:cNvSpPr/>
          <p:nvPr/>
        </p:nvSpPr>
        <p:spPr>
          <a:xfrm>
            <a:off x="2826868" y="2651760"/>
            <a:ext cx="187452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YEAR 2</a:t>
            </a:r>
            <a:endParaRPr lang="en-US" sz="1000" dirty="0"/>
          </a:p>
        </p:txBody>
      </p:sp>
      <p:sp>
        <p:nvSpPr>
          <p:cNvPr id="12" name="Text 10"/>
          <p:cNvSpPr/>
          <p:nvPr/>
        </p:nvSpPr>
        <p:spPr>
          <a:xfrm>
            <a:off x="2826868" y="3017520"/>
            <a:ext cx="1874520" cy="822960"/>
          </a:xfrm>
          <a:prstGeom prst="rect">
            <a:avLst/>
          </a:prstGeom>
          <a:noFill/>
          <a:ln/>
        </p:spPr>
        <p:txBody>
          <a:bodyPr wrap="square" rtlCol="0" anchor="ctr"/>
          <a:lstStyle/>
          <a:p>
            <a:pPr indent="0" marL="0">
              <a:buNone/>
            </a:pPr>
            <a:r>
              <a:rPr lang="en-US" sz="3200" b="1" dirty="0">
                <a:solidFill>
                  <a:srgbClr val="2C5F2D"/>
                </a:solidFill>
                <a:latin typeface="Georgia" pitchFamily="34" charset="0"/>
                <a:ea typeface="Georgia" pitchFamily="34" charset="-122"/>
                <a:cs typeface="Georgia" pitchFamily="34" charset="-120"/>
              </a:rPr>
              <a:t>$400K</a:t>
            </a:r>
            <a:endParaRPr lang="en-US" sz="3200" dirty="0"/>
          </a:p>
        </p:txBody>
      </p:sp>
      <p:sp>
        <p:nvSpPr>
          <p:cNvPr id="13" name="Text 11"/>
          <p:cNvSpPr/>
          <p:nvPr/>
        </p:nvSpPr>
        <p:spPr>
          <a:xfrm>
            <a:off x="2826868" y="3931920"/>
            <a:ext cx="1874520" cy="320040"/>
          </a:xfrm>
          <a:prstGeom prst="rect">
            <a:avLst/>
          </a:prstGeom>
          <a:noFill/>
          <a:ln/>
        </p:spPr>
        <p:txBody>
          <a:bodyPr wrap="square" rtlCol="0" anchor="ctr"/>
          <a:lstStyle/>
          <a:p>
            <a:pPr indent="0" marL="0">
              <a:buNone/>
            </a:pPr>
            <a:r>
              <a:rPr lang="en-US" sz="1200" dirty="0">
                <a:solidFill>
                  <a:srgbClr val="212121"/>
                </a:solidFill>
                <a:latin typeface="Calibri" pitchFamily="34" charset="0"/>
                <a:ea typeface="Calibri" pitchFamily="34" charset="-122"/>
                <a:cs typeface="Calibri" pitchFamily="34" charset="-120"/>
              </a:rPr>
              <a:t>1,000 farms</a:t>
            </a:r>
            <a:endParaRPr lang="en-US" sz="1200" dirty="0"/>
          </a:p>
        </p:txBody>
      </p:sp>
      <p:sp>
        <p:nvSpPr>
          <p:cNvPr id="14" name="Shape 12"/>
          <p:cNvSpPr/>
          <p:nvPr/>
        </p:nvSpPr>
        <p:spPr>
          <a:xfrm>
            <a:off x="2826868" y="4343400"/>
            <a:ext cx="1874520" cy="0"/>
          </a:xfrm>
          <a:prstGeom prst="line">
            <a:avLst/>
          </a:prstGeom>
          <a:noFill/>
          <a:ln w="9525">
            <a:solidFill>
              <a:srgbClr val="E5E7EB"/>
            </a:solidFill>
            <a:prstDash val="solid"/>
          </a:ln>
        </p:spPr>
      </p:sp>
      <p:sp>
        <p:nvSpPr>
          <p:cNvPr id="15" name="Text 13"/>
          <p:cNvSpPr/>
          <p:nvPr/>
        </p:nvSpPr>
        <p:spPr>
          <a:xfrm>
            <a:off x="2826868" y="4480560"/>
            <a:ext cx="1874520" cy="914400"/>
          </a:xfrm>
          <a:prstGeom prst="rect">
            <a:avLst/>
          </a:prstGeom>
          <a:noFill/>
          <a:ln/>
        </p:spPr>
        <p:txBody>
          <a:bodyPr wrap="square" rtlCol="0" anchor="ctr"/>
          <a:lstStyle/>
          <a:p>
            <a:pPr indent="0" marL="0">
              <a:lnSpc>
                <a:spcPct val="130000"/>
              </a:lnSpc>
              <a:buNone/>
            </a:pPr>
            <a:r>
              <a:rPr lang="en-US" sz="1100" i="1" dirty="0">
                <a:solidFill>
                  <a:srgbClr val="212121"/>
                </a:solidFill>
                <a:latin typeface="Calibri" pitchFamily="34" charset="0"/>
                <a:ea typeface="Calibri" pitchFamily="34" charset="-122"/>
                <a:cs typeface="Calibri" pitchFamily="34" charset="-120"/>
              </a:rPr>
              <a:t>Carolinas + VA</a:t>
            </a:r>
            <a:endParaRPr lang="en-US" sz="1100" dirty="0"/>
          </a:p>
        </p:txBody>
      </p:sp>
      <p:sp>
        <p:nvSpPr>
          <p:cNvPr id="16" name="Shape 14"/>
          <p:cNvSpPr/>
          <p:nvPr/>
        </p:nvSpPr>
        <p:spPr>
          <a:xfrm>
            <a:off x="4975708" y="2468880"/>
            <a:ext cx="2240280" cy="3291840"/>
          </a:xfrm>
          <a:prstGeom prst="rect">
            <a:avLst/>
          </a:prstGeom>
          <a:solidFill>
            <a:srgbClr val="FFFFFF"/>
          </a:solidFill>
          <a:ln w="9525">
            <a:solidFill>
              <a:srgbClr val="E5E7EB"/>
            </a:solidFill>
            <a:prstDash val="solid"/>
          </a:ln>
        </p:spPr>
      </p:sp>
      <p:sp>
        <p:nvSpPr>
          <p:cNvPr id="17" name="Text 15"/>
          <p:cNvSpPr/>
          <p:nvPr/>
        </p:nvSpPr>
        <p:spPr>
          <a:xfrm>
            <a:off x="5158588" y="2651760"/>
            <a:ext cx="187452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YEAR 3</a:t>
            </a:r>
            <a:endParaRPr lang="en-US" sz="1000" dirty="0"/>
          </a:p>
        </p:txBody>
      </p:sp>
      <p:sp>
        <p:nvSpPr>
          <p:cNvPr id="18" name="Text 16"/>
          <p:cNvSpPr/>
          <p:nvPr/>
        </p:nvSpPr>
        <p:spPr>
          <a:xfrm>
            <a:off x="5158588" y="3017520"/>
            <a:ext cx="1874520" cy="822960"/>
          </a:xfrm>
          <a:prstGeom prst="rect">
            <a:avLst/>
          </a:prstGeom>
          <a:noFill/>
          <a:ln/>
        </p:spPr>
        <p:txBody>
          <a:bodyPr wrap="square" rtlCol="0" anchor="ctr"/>
          <a:lstStyle/>
          <a:p>
            <a:pPr indent="0" marL="0">
              <a:buNone/>
            </a:pPr>
            <a:r>
              <a:rPr lang="en-US" sz="3200" b="1" dirty="0">
                <a:solidFill>
                  <a:srgbClr val="2C5F2D"/>
                </a:solidFill>
                <a:latin typeface="Georgia" pitchFamily="34" charset="0"/>
                <a:ea typeface="Georgia" pitchFamily="34" charset="-122"/>
                <a:cs typeface="Georgia" pitchFamily="34" charset="-120"/>
              </a:rPr>
              <a:t>$1.6M</a:t>
            </a:r>
            <a:endParaRPr lang="en-US" sz="3200" dirty="0"/>
          </a:p>
        </p:txBody>
      </p:sp>
      <p:sp>
        <p:nvSpPr>
          <p:cNvPr id="19" name="Text 17"/>
          <p:cNvSpPr/>
          <p:nvPr/>
        </p:nvSpPr>
        <p:spPr>
          <a:xfrm>
            <a:off x="5158588" y="3931920"/>
            <a:ext cx="1874520" cy="320040"/>
          </a:xfrm>
          <a:prstGeom prst="rect">
            <a:avLst/>
          </a:prstGeom>
          <a:noFill/>
          <a:ln/>
        </p:spPr>
        <p:txBody>
          <a:bodyPr wrap="square" rtlCol="0" anchor="ctr"/>
          <a:lstStyle/>
          <a:p>
            <a:pPr indent="0" marL="0">
              <a:buNone/>
            </a:pPr>
            <a:r>
              <a:rPr lang="en-US" sz="1200" dirty="0">
                <a:solidFill>
                  <a:srgbClr val="212121"/>
                </a:solidFill>
                <a:latin typeface="Calibri" pitchFamily="34" charset="0"/>
                <a:ea typeface="Calibri" pitchFamily="34" charset="-122"/>
                <a:cs typeface="Calibri" pitchFamily="34" charset="-120"/>
              </a:rPr>
              <a:t>3,500 farms</a:t>
            </a:r>
            <a:endParaRPr lang="en-US" sz="1200" dirty="0"/>
          </a:p>
        </p:txBody>
      </p:sp>
      <p:sp>
        <p:nvSpPr>
          <p:cNvPr id="20" name="Shape 18"/>
          <p:cNvSpPr/>
          <p:nvPr/>
        </p:nvSpPr>
        <p:spPr>
          <a:xfrm>
            <a:off x="5158588" y="4343400"/>
            <a:ext cx="1874520" cy="0"/>
          </a:xfrm>
          <a:prstGeom prst="line">
            <a:avLst/>
          </a:prstGeom>
          <a:noFill/>
          <a:ln w="9525">
            <a:solidFill>
              <a:srgbClr val="E5E7EB"/>
            </a:solidFill>
            <a:prstDash val="solid"/>
          </a:ln>
        </p:spPr>
      </p:sp>
      <p:sp>
        <p:nvSpPr>
          <p:cNvPr id="21" name="Text 19"/>
          <p:cNvSpPr/>
          <p:nvPr/>
        </p:nvSpPr>
        <p:spPr>
          <a:xfrm>
            <a:off x="5158588" y="4480560"/>
            <a:ext cx="1874520" cy="914400"/>
          </a:xfrm>
          <a:prstGeom prst="rect">
            <a:avLst/>
          </a:prstGeom>
          <a:noFill/>
          <a:ln/>
        </p:spPr>
        <p:txBody>
          <a:bodyPr wrap="square" rtlCol="0" anchor="ctr"/>
          <a:lstStyle/>
          <a:p>
            <a:pPr indent="0" marL="0">
              <a:lnSpc>
                <a:spcPct val="130000"/>
              </a:lnSpc>
              <a:buNone/>
            </a:pPr>
            <a:r>
              <a:rPr lang="en-US" sz="1100" i="1" dirty="0">
                <a:solidFill>
                  <a:srgbClr val="212121"/>
                </a:solidFill>
                <a:latin typeface="Calibri" pitchFamily="34" charset="0"/>
                <a:ea typeface="Calibri" pitchFamily="34" charset="-122"/>
                <a:cs typeface="Calibri" pitchFamily="34" charset="-120"/>
              </a:rPr>
              <a:t>Southeast</a:t>
            </a:r>
            <a:endParaRPr lang="en-US" sz="1100" dirty="0"/>
          </a:p>
        </p:txBody>
      </p:sp>
      <p:sp>
        <p:nvSpPr>
          <p:cNvPr id="22" name="Shape 20"/>
          <p:cNvSpPr/>
          <p:nvPr/>
        </p:nvSpPr>
        <p:spPr>
          <a:xfrm>
            <a:off x="7307428" y="2468880"/>
            <a:ext cx="2240280" cy="3291840"/>
          </a:xfrm>
          <a:prstGeom prst="rect">
            <a:avLst/>
          </a:prstGeom>
          <a:solidFill>
            <a:srgbClr val="FFFFFF"/>
          </a:solidFill>
          <a:ln w="9525">
            <a:solidFill>
              <a:srgbClr val="E5E7EB"/>
            </a:solidFill>
            <a:prstDash val="solid"/>
          </a:ln>
        </p:spPr>
      </p:sp>
      <p:sp>
        <p:nvSpPr>
          <p:cNvPr id="23" name="Text 21"/>
          <p:cNvSpPr/>
          <p:nvPr/>
        </p:nvSpPr>
        <p:spPr>
          <a:xfrm>
            <a:off x="7490308" y="2651760"/>
            <a:ext cx="1874520" cy="274320"/>
          </a:xfrm>
          <a:prstGeom prst="rect">
            <a:avLst/>
          </a:prstGeom>
          <a:noFill/>
          <a:ln/>
        </p:spPr>
        <p:txBody>
          <a:bodyPr wrap="square" rtlCol="0" anchor="ctr"/>
          <a:lstStyle/>
          <a:p>
            <a:pPr indent="0" marL="0">
              <a:buNone/>
            </a:pPr>
            <a:r>
              <a:rPr lang="en-US" sz="1000" b="1" spc="300" kern="0" dirty="0">
                <a:solidFill>
                  <a:srgbClr val="6B7280"/>
                </a:solidFill>
                <a:latin typeface="Calibri" pitchFamily="34" charset="0"/>
                <a:ea typeface="Calibri" pitchFamily="34" charset="-122"/>
                <a:cs typeface="Calibri" pitchFamily="34" charset="-120"/>
              </a:rPr>
              <a:t>YEAR 4</a:t>
            </a:r>
            <a:endParaRPr lang="en-US" sz="1000" dirty="0"/>
          </a:p>
        </p:txBody>
      </p:sp>
      <p:sp>
        <p:nvSpPr>
          <p:cNvPr id="24" name="Text 22"/>
          <p:cNvSpPr/>
          <p:nvPr/>
        </p:nvSpPr>
        <p:spPr>
          <a:xfrm>
            <a:off x="7490308" y="3017520"/>
            <a:ext cx="1874520" cy="822960"/>
          </a:xfrm>
          <a:prstGeom prst="rect">
            <a:avLst/>
          </a:prstGeom>
          <a:noFill/>
          <a:ln/>
        </p:spPr>
        <p:txBody>
          <a:bodyPr wrap="square" rtlCol="0" anchor="ctr"/>
          <a:lstStyle/>
          <a:p>
            <a:pPr indent="0" marL="0">
              <a:buNone/>
            </a:pPr>
            <a:r>
              <a:rPr lang="en-US" sz="3200" b="1" dirty="0">
                <a:solidFill>
                  <a:srgbClr val="2C5F2D"/>
                </a:solidFill>
                <a:latin typeface="Georgia" pitchFamily="34" charset="0"/>
                <a:ea typeface="Georgia" pitchFamily="34" charset="-122"/>
                <a:cs typeface="Georgia" pitchFamily="34" charset="-120"/>
              </a:rPr>
              <a:t>$5M</a:t>
            </a:r>
            <a:endParaRPr lang="en-US" sz="3200" dirty="0"/>
          </a:p>
        </p:txBody>
      </p:sp>
      <p:sp>
        <p:nvSpPr>
          <p:cNvPr id="25" name="Text 23"/>
          <p:cNvSpPr/>
          <p:nvPr/>
        </p:nvSpPr>
        <p:spPr>
          <a:xfrm>
            <a:off x="7490308" y="3931920"/>
            <a:ext cx="1874520" cy="320040"/>
          </a:xfrm>
          <a:prstGeom prst="rect">
            <a:avLst/>
          </a:prstGeom>
          <a:noFill/>
          <a:ln/>
        </p:spPr>
        <p:txBody>
          <a:bodyPr wrap="square" rtlCol="0" anchor="ctr"/>
          <a:lstStyle/>
          <a:p>
            <a:pPr indent="0" marL="0">
              <a:buNone/>
            </a:pPr>
            <a:r>
              <a:rPr lang="en-US" sz="1200" dirty="0">
                <a:solidFill>
                  <a:srgbClr val="212121"/>
                </a:solidFill>
                <a:latin typeface="Calibri" pitchFamily="34" charset="0"/>
                <a:ea typeface="Calibri" pitchFamily="34" charset="-122"/>
                <a:cs typeface="Calibri" pitchFamily="34" charset="-120"/>
              </a:rPr>
              <a:t>10,000 farms</a:t>
            </a:r>
            <a:endParaRPr lang="en-US" sz="1200" dirty="0"/>
          </a:p>
        </p:txBody>
      </p:sp>
      <p:sp>
        <p:nvSpPr>
          <p:cNvPr id="26" name="Shape 24"/>
          <p:cNvSpPr/>
          <p:nvPr/>
        </p:nvSpPr>
        <p:spPr>
          <a:xfrm>
            <a:off x="7490308" y="4343400"/>
            <a:ext cx="1874520" cy="0"/>
          </a:xfrm>
          <a:prstGeom prst="line">
            <a:avLst/>
          </a:prstGeom>
          <a:noFill/>
          <a:ln w="9525">
            <a:solidFill>
              <a:srgbClr val="E5E7EB"/>
            </a:solidFill>
            <a:prstDash val="solid"/>
          </a:ln>
        </p:spPr>
      </p:sp>
      <p:sp>
        <p:nvSpPr>
          <p:cNvPr id="27" name="Text 25"/>
          <p:cNvSpPr/>
          <p:nvPr/>
        </p:nvSpPr>
        <p:spPr>
          <a:xfrm>
            <a:off x="7490308" y="4480560"/>
            <a:ext cx="1874520" cy="914400"/>
          </a:xfrm>
          <a:prstGeom prst="rect">
            <a:avLst/>
          </a:prstGeom>
          <a:noFill/>
          <a:ln/>
        </p:spPr>
        <p:txBody>
          <a:bodyPr wrap="square" rtlCol="0" anchor="ctr"/>
          <a:lstStyle/>
          <a:p>
            <a:pPr indent="0" marL="0">
              <a:lnSpc>
                <a:spcPct val="130000"/>
              </a:lnSpc>
              <a:buNone/>
            </a:pPr>
            <a:r>
              <a:rPr lang="en-US" sz="1100" i="1" dirty="0">
                <a:solidFill>
                  <a:srgbClr val="212121"/>
                </a:solidFill>
                <a:latin typeface="Calibri" pitchFamily="34" charset="0"/>
                <a:ea typeface="Calibri" pitchFamily="34" charset="-122"/>
                <a:cs typeface="Calibri" pitchFamily="34" charset="-120"/>
              </a:rPr>
              <a:t>Zone 7–9 dominance</a:t>
            </a:r>
            <a:endParaRPr lang="en-US" sz="1100" dirty="0"/>
          </a:p>
        </p:txBody>
      </p:sp>
      <p:sp>
        <p:nvSpPr>
          <p:cNvPr id="28" name="Shape 26"/>
          <p:cNvSpPr/>
          <p:nvPr/>
        </p:nvSpPr>
        <p:spPr>
          <a:xfrm>
            <a:off x="9639148" y="2468880"/>
            <a:ext cx="2240280" cy="3291840"/>
          </a:xfrm>
          <a:prstGeom prst="rect">
            <a:avLst/>
          </a:prstGeom>
          <a:solidFill>
            <a:srgbClr val="1E2761"/>
          </a:solidFill>
          <a:ln w="9525">
            <a:solidFill>
              <a:srgbClr val="1E2761"/>
            </a:solidFill>
            <a:prstDash val="solid"/>
          </a:ln>
        </p:spPr>
      </p:sp>
      <p:sp>
        <p:nvSpPr>
          <p:cNvPr id="29" name="Text 27"/>
          <p:cNvSpPr/>
          <p:nvPr/>
        </p:nvSpPr>
        <p:spPr>
          <a:xfrm>
            <a:off x="9822028" y="2651760"/>
            <a:ext cx="1874520" cy="274320"/>
          </a:xfrm>
          <a:prstGeom prst="rect">
            <a:avLst/>
          </a:prstGeom>
          <a:noFill/>
          <a:ln/>
        </p:spPr>
        <p:txBody>
          <a:bodyPr wrap="square" rtlCol="0" anchor="ctr"/>
          <a:lstStyle/>
          <a:p>
            <a:pPr indent="0" marL="0">
              <a:buNone/>
            </a:pPr>
            <a:r>
              <a:rPr lang="en-US" sz="1000" b="1" spc="300" kern="0" dirty="0">
                <a:solidFill>
                  <a:srgbClr val="97BC62"/>
                </a:solidFill>
                <a:latin typeface="Calibri" pitchFamily="34" charset="0"/>
                <a:ea typeface="Calibri" pitchFamily="34" charset="-122"/>
                <a:cs typeface="Calibri" pitchFamily="34" charset="-120"/>
              </a:rPr>
              <a:t>YEAR 5</a:t>
            </a:r>
            <a:endParaRPr lang="en-US" sz="1000" dirty="0"/>
          </a:p>
        </p:txBody>
      </p:sp>
      <p:sp>
        <p:nvSpPr>
          <p:cNvPr id="30" name="Text 28"/>
          <p:cNvSpPr/>
          <p:nvPr/>
        </p:nvSpPr>
        <p:spPr>
          <a:xfrm>
            <a:off x="9822028" y="3017520"/>
            <a:ext cx="1874520" cy="822960"/>
          </a:xfrm>
          <a:prstGeom prst="rect">
            <a:avLst/>
          </a:prstGeom>
          <a:noFill/>
          <a:ln/>
        </p:spPr>
        <p:txBody>
          <a:bodyPr wrap="square"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$15M</a:t>
            </a:r>
            <a:endParaRPr lang="en-US" sz="3200" dirty="0"/>
          </a:p>
        </p:txBody>
      </p:sp>
      <p:sp>
        <p:nvSpPr>
          <p:cNvPr id="31" name="Text 29"/>
          <p:cNvSpPr/>
          <p:nvPr/>
        </p:nvSpPr>
        <p:spPr>
          <a:xfrm>
            <a:off x="9822028" y="3931920"/>
            <a:ext cx="1874520" cy="320040"/>
          </a:xfrm>
          <a:prstGeom prst="rect">
            <a:avLst/>
          </a:prstGeom>
          <a:noFill/>
          <a:ln/>
        </p:spPr>
        <p:txBody>
          <a:bodyPr wrap="square" rtlCol="0" anchor="ctr"/>
          <a:lstStyle/>
          <a:p>
            <a:pPr indent="0" marL="0">
              <a:buNone/>
            </a:pPr>
            <a:r>
              <a:rPr lang="en-US" sz="1200" dirty="0">
                <a:solidFill>
                  <a:srgbClr val="D9DCE8"/>
                </a:solidFill>
                <a:latin typeface="Calibri" pitchFamily="34" charset="0"/>
                <a:ea typeface="Calibri" pitchFamily="34" charset="-122"/>
                <a:cs typeface="Calibri" pitchFamily="34" charset="-120"/>
              </a:rPr>
              <a:t>25,000 farms</a:t>
            </a:r>
            <a:endParaRPr lang="en-US" sz="1200" dirty="0"/>
          </a:p>
        </p:txBody>
      </p:sp>
      <p:sp>
        <p:nvSpPr>
          <p:cNvPr id="32" name="Shape 30"/>
          <p:cNvSpPr/>
          <p:nvPr/>
        </p:nvSpPr>
        <p:spPr>
          <a:xfrm>
            <a:off x="9822028" y="4343400"/>
            <a:ext cx="1874520" cy="0"/>
          </a:xfrm>
          <a:prstGeom prst="line">
            <a:avLst/>
          </a:prstGeom>
          <a:noFill/>
          <a:ln w="9525">
            <a:solidFill>
              <a:srgbClr val="97BC62"/>
            </a:solidFill>
            <a:prstDash val="solid"/>
          </a:ln>
        </p:spPr>
      </p:sp>
      <p:sp>
        <p:nvSpPr>
          <p:cNvPr id="33" name="Text 31"/>
          <p:cNvSpPr/>
          <p:nvPr/>
        </p:nvSpPr>
        <p:spPr>
          <a:xfrm>
            <a:off x="9822028" y="4480560"/>
            <a:ext cx="1874520" cy="914400"/>
          </a:xfrm>
          <a:prstGeom prst="rect">
            <a:avLst/>
          </a:prstGeom>
          <a:noFill/>
          <a:ln/>
        </p:spPr>
        <p:txBody>
          <a:bodyPr wrap="square" rtlCol="0" anchor="ctr"/>
          <a:lstStyle/>
          <a:p>
            <a:pPr indent="0" marL="0">
              <a:lnSpc>
                <a:spcPct val="130000"/>
              </a:lnSpc>
              <a:buNone/>
            </a:pPr>
            <a:r>
              <a:rPr lang="en-US" sz="1100" i="1" dirty="0">
                <a:solidFill>
                  <a:srgbClr val="FFFFFF"/>
                </a:solidFill>
                <a:latin typeface="Calibri" pitchFamily="34" charset="0"/>
                <a:ea typeface="Calibri" pitchFamily="34" charset="-122"/>
                <a:cs typeface="Calibri" pitchFamily="34" charset="-120"/>
              </a:rPr>
              <a:t>National platform</a:t>
            </a:r>
            <a:endParaRPr lang="en-US" sz="1100" dirty="0"/>
          </a:p>
        </p:txBody>
      </p:sp>
      <p:sp>
        <p:nvSpPr>
          <p:cNvPr id="34" name="Shape 32"/>
          <p:cNvSpPr/>
          <p:nvPr/>
        </p:nvSpPr>
        <p:spPr>
          <a:xfrm>
            <a:off x="11102188" y="2331720"/>
            <a:ext cx="777240" cy="292608"/>
          </a:xfrm>
          <a:prstGeom prst="roundRect">
            <a:avLst>
              <a:gd name="adj" fmla="val 15625"/>
            </a:avLst>
          </a:prstGeom>
          <a:solidFill>
            <a:srgbClr val="B85042"/>
          </a:solidFill>
          <a:ln/>
        </p:spPr>
      </p:sp>
      <p:sp>
        <p:nvSpPr>
          <p:cNvPr id="35" name="Text 33"/>
          <p:cNvSpPr/>
          <p:nvPr/>
        </p:nvSpPr>
        <p:spPr>
          <a:xfrm>
            <a:off x="11102188" y="2331720"/>
            <a:ext cx="777240" cy="292608"/>
          </a:xfrm>
          <a:prstGeom prst="rect">
            <a:avLst/>
          </a:prstGeom>
          <a:noFill/>
          <a:ln/>
        </p:spPr>
        <p:txBody>
          <a:bodyPr wrap="square" rtlCol="0" anchor="ctr"/>
          <a:lstStyle/>
          <a:p>
            <a:pPr algn="ctr" indent="0" marL="0">
              <a:buNone/>
            </a:pPr>
            <a:r>
              <a:rPr lang="en-US" sz="800" b="1" spc="300" kern="0" dirty="0">
                <a:solidFill>
                  <a:srgbClr val="FFFFFF"/>
                </a:solidFill>
                <a:latin typeface="Calibri" pitchFamily="34" charset="0"/>
                <a:ea typeface="Calibri" pitchFamily="34" charset="-122"/>
                <a:cs typeface="Calibri" pitchFamily="34" charset="-120"/>
              </a:rPr>
              <a:t>GOAL</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20040" y="1188720"/>
            <a:ext cx="109728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WHY US</a:t>
            </a:r>
            <a:endParaRPr lang="en-US" sz="1000" dirty="0"/>
          </a:p>
        </p:txBody>
      </p:sp>
      <p:sp>
        <p:nvSpPr>
          <p:cNvPr id="3" name="Text 1"/>
          <p:cNvSpPr/>
          <p:nvPr/>
        </p:nvSpPr>
        <p:spPr>
          <a:xfrm>
            <a:off x="320040" y="1463040"/>
            <a:ext cx="11521440" cy="640080"/>
          </a:xfrm>
          <a:prstGeom prst="rect">
            <a:avLst/>
          </a:prstGeom>
          <a:noFill/>
          <a:ln/>
        </p:spPr>
        <p:txBody>
          <a:bodyPr wrap="square" rtlCol="0" anchor="ctr"/>
          <a:lstStyle/>
          <a:p>
            <a:pPr indent="0" marL="0">
              <a:buNone/>
            </a:pPr>
            <a:r>
              <a:rPr lang="en-US" sz="3000" b="1" dirty="0">
                <a:solidFill>
                  <a:srgbClr val="212121"/>
                </a:solidFill>
                <a:latin typeface="Georgia" pitchFamily="34" charset="0"/>
                <a:ea typeface="Georgia" pitchFamily="34" charset="-122"/>
                <a:cs typeface="Georgia" pitchFamily="34" charset="-120"/>
              </a:rPr>
              <a:t>A veteran-owned company built by a finance operator.</a:t>
            </a:r>
            <a:endParaRPr lang="en-US" sz="3000" dirty="0"/>
          </a:p>
        </p:txBody>
      </p:sp>
      <p:sp>
        <p:nvSpPr>
          <p:cNvPr id="4" name="Shape 2"/>
          <p:cNvSpPr/>
          <p:nvPr/>
        </p:nvSpPr>
        <p:spPr>
          <a:xfrm>
            <a:off x="320040" y="2286000"/>
            <a:ext cx="5577840" cy="4023360"/>
          </a:xfrm>
          <a:prstGeom prst="rect">
            <a:avLst/>
          </a:prstGeom>
          <a:solidFill>
            <a:srgbClr val="F5F5F5"/>
          </a:solidFill>
          <a:ln/>
        </p:spPr>
      </p:sp>
      <p:sp>
        <p:nvSpPr>
          <p:cNvPr id="5" name="Shape 3"/>
          <p:cNvSpPr/>
          <p:nvPr/>
        </p:nvSpPr>
        <p:spPr>
          <a:xfrm>
            <a:off x="320040" y="2286000"/>
            <a:ext cx="109728" cy="4023360"/>
          </a:xfrm>
          <a:prstGeom prst="rect">
            <a:avLst/>
          </a:prstGeom>
          <a:solidFill>
            <a:srgbClr val="2C5F2D"/>
          </a:solidFill>
          <a:ln/>
        </p:spPr>
      </p:sp>
      <p:sp>
        <p:nvSpPr>
          <p:cNvPr id="6" name="Text 4"/>
          <p:cNvSpPr/>
          <p:nvPr/>
        </p:nvSpPr>
        <p:spPr>
          <a:xfrm>
            <a:off x="640080" y="2468880"/>
            <a:ext cx="5029200" cy="274320"/>
          </a:xfrm>
          <a:prstGeom prst="rect">
            <a:avLst/>
          </a:prstGeom>
          <a:noFill/>
          <a:ln/>
        </p:spPr>
        <p:txBody>
          <a:bodyPr wrap="square" rtlCol="0" anchor="ctr"/>
          <a:lstStyle/>
          <a:p>
            <a:pPr indent="0" marL="0">
              <a:buNone/>
            </a:pPr>
            <a:r>
              <a:rPr lang="en-US" sz="1000" b="1" spc="400" kern="0" dirty="0">
                <a:solidFill>
                  <a:srgbClr val="B85042"/>
                </a:solidFill>
                <a:latin typeface="Calibri" pitchFamily="34" charset="0"/>
                <a:ea typeface="Calibri" pitchFamily="34" charset="-122"/>
                <a:cs typeface="Calibri" pitchFamily="34" charset="-120"/>
              </a:rPr>
              <a:t>FOUNDER</a:t>
            </a:r>
            <a:endParaRPr lang="en-US" sz="1000" dirty="0"/>
          </a:p>
        </p:txBody>
      </p:sp>
      <p:sp>
        <p:nvSpPr>
          <p:cNvPr id="7" name="Text 5"/>
          <p:cNvSpPr/>
          <p:nvPr/>
        </p:nvSpPr>
        <p:spPr>
          <a:xfrm>
            <a:off x="640080" y="2788920"/>
            <a:ext cx="5029200" cy="1280160"/>
          </a:xfrm>
          <a:prstGeom prst="rect">
            <a:avLst/>
          </a:prstGeom>
          <a:noFill/>
          <a:ln/>
        </p:spPr>
        <p:txBody>
          <a:bodyPr wrap="square" rtlCol="0" anchor="ctr"/>
          <a:lstStyle/>
          <a:p>
            <a:pPr indent="0" marL="0">
              <a:lnSpc>
                <a:spcPct val="110000"/>
              </a:lnSpc>
              <a:buNone/>
            </a:pPr>
            <a:r>
              <a:rPr lang="en-US" sz="2200" b="1" dirty="0">
                <a:solidFill>
                  <a:srgbClr val="212121"/>
                </a:solidFill>
                <a:latin typeface="Georgia" pitchFamily="34" charset="0"/>
                <a:ea typeface="Georgia" pitchFamily="34" charset="-122"/>
                <a:cs typeface="Georgia" pitchFamily="34" charset="-120"/>
              </a:rPr>
              <a:t>15 years in finance.</a:t>
            </a:r>
            <a:endParaRPr lang="en-US" sz="2200" dirty="0"/>
          </a:p>
          <a:p>
            <a:pPr indent="0" marL="0">
              <a:lnSpc>
                <a:spcPct val="110000"/>
              </a:lnSpc>
              <a:buNone/>
            </a:pPr>
            <a:r>
              <a:rPr lang="en-US" sz="2200" b="1" dirty="0">
                <a:solidFill>
                  <a:srgbClr val="212121"/>
                </a:solidFill>
                <a:latin typeface="Georgia" pitchFamily="34" charset="0"/>
                <a:ea typeface="Georgia" pitchFamily="34" charset="-122"/>
                <a:cs typeface="Georgia" pitchFamily="34" charset="-120"/>
              </a:rPr>
              <a:t>Building the OS for specialty crops.</a:t>
            </a:r>
            <a:endParaRPr lang="en-US" sz="2200" dirty="0"/>
          </a:p>
        </p:txBody>
      </p:sp>
      <p:sp>
        <p:nvSpPr>
          <p:cNvPr id="8" name="Text 6"/>
          <p:cNvSpPr/>
          <p:nvPr/>
        </p:nvSpPr>
        <p:spPr>
          <a:xfrm>
            <a:off x="640080" y="4297680"/>
            <a:ext cx="5029200" cy="1874520"/>
          </a:xfrm>
          <a:prstGeom prst="rect">
            <a:avLst/>
          </a:prstGeom>
          <a:noFill/>
          <a:ln/>
        </p:spPr>
        <p:txBody>
          <a:bodyPr wrap="square" rtlCol="0" anchor="ctr"/>
          <a:lstStyle/>
          <a:p>
            <a:pPr indent="0" marL="0">
              <a:lnSpc>
                <a:spcPct val="140000"/>
              </a:lnSpc>
              <a:buNone/>
            </a:pPr>
            <a:r>
              <a:rPr lang="en-US" sz="1200" dirty="0">
                <a:solidFill>
                  <a:srgbClr val="212121"/>
                </a:solidFill>
                <a:latin typeface="Calibri" pitchFamily="34" charset="0"/>
                <a:ea typeface="Calibri" pitchFamily="34" charset="-122"/>
                <a:cs typeface="Calibri" pitchFamily="34" charset="-120"/>
              </a:rPr>
              <a:t>A veteran-owned operating company led by a founder with a B.A. in Economics, an MBA, and 15 years of professional experience in the finance industry — bringing institutional rigor on capital, unit economics, and risk to a market that has never had a true software platform built for it.</a:t>
            </a:r>
            <a:endParaRPr lang="en-US" sz="1200" dirty="0"/>
          </a:p>
        </p:txBody>
      </p:sp>
      <p:sp>
        <p:nvSpPr>
          <p:cNvPr id="9" name="Shape 7"/>
          <p:cNvSpPr/>
          <p:nvPr/>
        </p:nvSpPr>
        <p:spPr>
          <a:xfrm>
            <a:off x="6126480" y="2286000"/>
            <a:ext cx="5760720" cy="914400"/>
          </a:xfrm>
          <a:prstGeom prst="rect">
            <a:avLst/>
          </a:prstGeom>
          <a:solidFill>
            <a:srgbClr val="FFFFFF"/>
          </a:solidFill>
          <a:ln w="6350">
            <a:solidFill>
              <a:srgbClr val="E5E7EB"/>
            </a:solidFill>
            <a:prstDash val="solid"/>
          </a:ln>
        </p:spPr>
      </p:sp>
      <p:sp>
        <p:nvSpPr>
          <p:cNvPr id="10" name="Shape 8"/>
          <p:cNvSpPr/>
          <p:nvPr/>
        </p:nvSpPr>
        <p:spPr>
          <a:xfrm>
            <a:off x="6263640" y="2487168"/>
            <a:ext cx="502920" cy="502920"/>
          </a:xfrm>
          <a:prstGeom prst="ellipse">
            <a:avLst/>
          </a:prstGeom>
          <a:solidFill>
            <a:srgbClr val="2C5F2D"/>
          </a:solidFill>
          <a:ln/>
        </p:spPr>
      </p:sp>
      <p:sp>
        <p:nvSpPr>
          <p:cNvPr id="11" name="Text 9"/>
          <p:cNvSpPr/>
          <p:nvPr/>
        </p:nvSpPr>
        <p:spPr>
          <a:xfrm>
            <a:off x="6263640" y="2487168"/>
            <a:ext cx="502920" cy="502920"/>
          </a:xfrm>
          <a:prstGeom prst="rect">
            <a:avLst/>
          </a:prstGeom>
          <a:noFill/>
          <a:ln/>
        </p:spPr>
        <p:txBody>
          <a:bodyPr wrap="square" rtlCol="0" anchor="ctr"/>
          <a:lstStyle/>
          <a:p>
            <a:pPr algn="ctr" indent="0" marL="0">
              <a:buNone/>
            </a:pPr>
            <a:r>
              <a:rPr lang="en-US" sz="1600" b="1" dirty="0">
                <a:solidFill>
                  <a:srgbClr val="FFFFFF"/>
                </a:solidFill>
              </a:rPr>
              <a:t>★</a:t>
            </a:r>
            <a:endParaRPr lang="en-US" sz="1600" dirty="0"/>
          </a:p>
        </p:txBody>
      </p:sp>
      <p:sp>
        <p:nvSpPr>
          <p:cNvPr id="12" name="Text 10"/>
          <p:cNvSpPr/>
          <p:nvPr/>
        </p:nvSpPr>
        <p:spPr>
          <a:xfrm>
            <a:off x="6903720" y="2423160"/>
            <a:ext cx="4846320" cy="292608"/>
          </a:xfrm>
          <a:prstGeom prst="rect">
            <a:avLst/>
          </a:prstGeom>
          <a:noFill/>
          <a:ln/>
        </p:spPr>
        <p:txBody>
          <a:bodyPr wrap="square" rtlCol="0" anchor="ctr"/>
          <a:lstStyle/>
          <a:p>
            <a:pPr indent="0" marL="0">
              <a:buNone/>
            </a:pPr>
            <a:r>
              <a:rPr lang="en-US" sz="1300" b="1" dirty="0">
                <a:solidFill>
                  <a:srgbClr val="2C5F2D"/>
                </a:solidFill>
                <a:latin typeface="Georgia" pitchFamily="34" charset="0"/>
                <a:ea typeface="Georgia" pitchFamily="34" charset="-122"/>
                <a:cs typeface="Georgia" pitchFamily="34" charset="-120"/>
              </a:rPr>
              <a:t>Veteran-Owned</a:t>
            </a:r>
            <a:endParaRPr lang="en-US" sz="1300" dirty="0"/>
          </a:p>
        </p:txBody>
      </p:sp>
      <p:sp>
        <p:nvSpPr>
          <p:cNvPr id="13" name="Text 11"/>
          <p:cNvSpPr/>
          <p:nvPr/>
        </p:nvSpPr>
        <p:spPr>
          <a:xfrm>
            <a:off x="6903720" y="2724912"/>
            <a:ext cx="4846320" cy="457200"/>
          </a:xfrm>
          <a:prstGeom prst="rect">
            <a:avLst/>
          </a:prstGeom>
          <a:noFill/>
          <a:ln/>
        </p:spPr>
        <p:txBody>
          <a:bodyPr wrap="square" rtlCol="0" anchor="ctr"/>
          <a:lstStyle/>
          <a:p>
            <a:pPr indent="0" marL="0">
              <a:lnSpc>
                <a:spcPct val="130000"/>
              </a:lnSpc>
              <a:buNone/>
            </a:pPr>
            <a:r>
              <a:rPr lang="en-US" sz="1000" dirty="0">
                <a:solidFill>
                  <a:srgbClr val="212121"/>
                </a:solidFill>
                <a:latin typeface="Calibri" pitchFamily="34" charset="0"/>
                <a:ea typeface="Calibri" pitchFamily="34" charset="-122"/>
                <a:cs typeface="Calibri" pitchFamily="34" charset="-120"/>
              </a:rPr>
              <a:t>Eligible for SDVOSB / VOSB set-asides, USDA veteran programs, and dedicated grant pools.</a:t>
            </a:r>
            <a:endParaRPr lang="en-US" sz="1000" dirty="0"/>
          </a:p>
        </p:txBody>
      </p:sp>
      <p:sp>
        <p:nvSpPr>
          <p:cNvPr id="14" name="Shape 12"/>
          <p:cNvSpPr/>
          <p:nvPr/>
        </p:nvSpPr>
        <p:spPr>
          <a:xfrm>
            <a:off x="6126480" y="3291840"/>
            <a:ext cx="5760720" cy="914400"/>
          </a:xfrm>
          <a:prstGeom prst="rect">
            <a:avLst/>
          </a:prstGeom>
          <a:solidFill>
            <a:srgbClr val="FFFFFF"/>
          </a:solidFill>
          <a:ln w="6350">
            <a:solidFill>
              <a:srgbClr val="E5E7EB"/>
            </a:solidFill>
            <a:prstDash val="solid"/>
          </a:ln>
        </p:spPr>
      </p:sp>
      <p:sp>
        <p:nvSpPr>
          <p:cNvPr id="15" name="Shape 13"/>
          <p:cNvSpPr/>
          <p:nvPr/>
        </p:nvSpPr>
        <p:spPr>
          <a:xfrm>
            <a:off x="6263640" y="3493008"/>
            <a:ext cx="502920" cy="502920"/>
          </a:xfrm>
          <a:prstGeom prst="ellipse">
            <a:avLst/>
          </a:prstGeom>
          <a:solidFill>
            <a:srgbClr val="2C5F2D"/>
          </a:solidFill>
          <a:ln/>
        </p:spPr>
      </p:sp>
      <p:sp>
        <p:nvSpPr>
          <p:cNvPr id="16" name="Text 14"/>
          <p:cNvSpPr/>
          <p:nvPr/>
        </p:nvSpPr>
        <p:spPr>
          <a:xfrm>
            <a:off x="6263640" y="3493008"/>
            <a:ext cx="502920" cy="502920"/>
          </a:xfrm>
          <a:prstGeom prst="rect">
            <a:avLst/>
          </a:prstGeom>
          <a:noFill/>
          <a:ln/>
        </p:spPr>
        <p:txBody>
          <a:bodyPr wrap="square" rtlCol="0" anchor="ctr"/>
          <a:lstStyle/>
          <a:p>
            <a:pPr algn="ctr" indent="0" marL="0">
              <a:buNone/>
            </a:pPr>
            <a:r>
              <a:rPr lang="en-US" sz="1600" b="1" dirty="0">
                <a:solidFill>
                  <a:srgbClr val="FFFFFF"/>
                </a:solidFill>
              </a:rPr>
              <a:t>◆</a:t>
            </a:r>
            <a:endParaRPr lang="en-US" sz="1600" dirty="0"/>
          </a:p>
        </p:txBody>
      </p:sp>
      <p:sp>
        <p:nvSpPr>
          <p:cNvPr id="17" name="Text 15"/>
          <p:cNvSpPr/>
          <p:nvPr/>
        </p:nvSpPr>
        <p:spPr>
          <a:xfrm>
            <a:off x="6903720" y="3429000"/>
            <a:ext cx="4846320" cy="292608"/>
          </a:xfrm>
          <a:prstGeom prst="rect">
            <a:avLst/>
          </a:prstGeom>
          <a:noFill/>
          <a:ln/>
        </p:spPr>
        <p:txBody>
          <a:bodyPr wrap="square" rtlCol="0" anchor="ctr"/>
          <a:lstStyle/>
          <a:p>
            <a:pPr indent="0" marL="0">
              <a:buNone/>
            </a:pPr>
            <a:r>
              <a:rPr lang="en-US" sz="1300" b="1" dirty="0">
                <a:solidFill>
                  <a:srgbClr val="2C5F2D"/>
                </a:solidFill>
                <a:latin typeface="Georgia" pitchFamily="34" charset="0"/>
                <a:ea typeface="Georgia" pitchFamily="34" charset="-122"/>
                <a:cs typeface="Georgia" pitchFamily="34" charset="-120"/>
              </a:rPr>
              <a:t>B.A., Economics</a:t>
            </a:r>
            <a:endParaRPr lang="en-US" sz="1300" dirty="0"/>
          </a:p>
        </p:txBody>
      </p:sp>
      <p:sp>
        <p:nvSpPr>
          <p:cNvPr id="18" name="Text 16"/>
          <p:cNvSpPr/>
          <p:nvPr/>
        </p:nvSpPr>
        <p:spPr>
          <a:xfrm>
            <a:off x="6903720" y="3730752"/>
            <a:ext cx="4846320" cy="457200"/>
          </a:xfrm>
          <a:prstGeom prst="rect">
            <a:avLst/>
          </a:prstGeom>
          <a:noFill/>
          <a:ln/>
        </p:spPr>
        <p:txBody>
          <a:bodyPr wrap="square" rtlCol="0" anchor="ctr"/>
          <a:lstStyle/>
          <a:p>
            <a:pPr indent="0" marL="0">
              <a:lnSpc>
                <a:spcPct val="130000"/>
              </a:lnSpc>
              <a:buNone/>
            </a:pPr>
            <a:r>
              <a:rPr lang="en-US" sz="1000" dirty="0">
                <a:solidFill>
                  <a:srgbClr val="212121"/>
                </a:solidFill>
                <a:latin typeface="Calibri" pitchFamily="34" charset="0"/>
                <a:ea typeface="Calibri" pitchFamily="34" charset="-122"/>
                <a:cs typeface="Calibri" pitchFamily="34" charset="-120"/>
              </a:rPr>
              <a:t>Foundational training in markets, incentives, and pricing dynamics — the discipline behind the rotation engine.</a:t>
            </a:r>
            <a:endParaRPr lang="en-US" sz="1000" dirty="0"/>
          </a:p>
        </p:txBody>
      </p:sp>
      <p:sp>
        <p:nvSpPr>
          <p:cNvPr id="19" name="Shape 17"/>
          <p:cNvSpPr/>
          <p:nvPr/>
        </p:nvSpPr>
        <p:spPr>
          <a:xfrm>
            <a:off x="6126480" y="4297680"/>
            <a:ext cx="5760720" cy="914400"/>
          </a:xfrm>
          <a:prstGeom prst="rect">
            <a:avLst/>
          </a:prstGeom>
          <a:solidFill>
            <a:srgbClr val="FFFFFF"/>
          </a:solidFill>
          <a:ln w="6350">
            <a:solidFill>
              <a:srgbClr val="E5E7EB"/>
            </a:solidFill>
            <a:prstDash val="solid"/>
          </a:ln>
        </p:spPr>
      </p:sp>
      <p:sp>
        <p:nvSpPr>
          <p:cNvPr id="20" name="Shape 18"/>
          <p:cNvSpPr/>
          <p:nvPr/>
        </p:nvSpPr>
        <p:spPr>
          <a:xfrm>
            <a:off x="6263640" y="4498848"/>
            <a:ext cx="502920" cy="502920"/>
          </a:xfrm>
          <a:prstGeom prst="ellipse">
            <a:avLst/>
          </a:prstGeom>
          <a:solidFill>
            <a:srgbClr val="2C5F2D"/>
          </a:solidFill>
          <a:ln/>
        </p:spPr>
      </p:sp>
      <p:sp>
        <p:nvSpPr>
          <p:cNvPr id="21" name="Text 19"/>
          <p:cNvSpPr/>
          <p:nvPr/>
        </p:nvSpPr>
        <p:spPr>
          <a:xfrm>
            <a:off x="6263640" y="4498848"/>
            <a:ext cx="502920" cy="502920"/>
          </a:xfrm>
          <a:prstGeom prst="rect">
            <a:avLst/>
          </a:prstGeom>
          <a:noFill/>
          <a:ln/>
        </p:spPr>
        <p:txBody>
          <a:bodyPr wrap="square" rtlCol="0" anchor="ctr"/>
          <a:lstStyle/>
          <a:p>
            <a:pPr algn="ctr" indent="0" marL="0">
              <a:buNone/>
            </a:pPr>
            <a:r>
              <a:rPr lang="en-US" sz="1600" b="1" dirty="0">
                <a:solidFill>
                  <a:srgbClr val="FFFFFF"/>
                </a:solidFill>
              </a:rPr>
              <a:t>◇</a:t>
            </a:r>
            <a:endParaRPr lang="en-US" sz="1600" dirty="0"/>
          </a:p>
        </p:txBody>
      </p:sp>
      <p:sp>
        <p:nvSpPr>
          <p:cNvPr id="22" name="Text 20"/>
          <p:cNvSpPr/>
          <p:nvPr/>
        </p:nvSpPr>
        <p:spPr>
          <a:xfrm>
            <a:off x="6903720" y="4434840"/>
            <a:ext cx="4846320" cy="292608"/>
          </a:xfrm>
          <a:prstGeom prst="rect">
            <a:avLst/>
          </a:prstGeom>
          <a:noFill/>
          <a:ln/>
        </p:spPr>
        <p:txBody>
          <a:bodyPr wrap="square" rtlCol="0" anchor="ctr"/>
          <a:lstStyle/>
          <a:p>
            <a:pPr indent="0" marL="0">
              <a:buNone/>
            </a:pPr>
            <a:r>
              <a:rPr lang="en-US" sz="1300" b="1" dirty="0">
                <a:solidFill>
                  <a:srgbClr val="2C5F2D"/>
                </a:solidFill>
                <a:latin typeface="Georgia" pitchFamily="34" charset="0"/>
                <a:ea typeface="Georgia" pitchFamily="34" charset="-122"/>
                <a:cs typeface="Georgia" pitchFamily="34" charset="-120"/>
              </a:rPr>
              <a:t>M.B.A.</a:t>
            </a:r>
            <a:endParaRPr lang="en-US" sz="1300" dirty="0"/>
          </a:p>
        </p:txBody>
      </p:sp>
      <p:sp>
        <p:nvSpPr>
          <p:cNvPr id="23" name="Text 21"/>
          <p:cNvSpPr/>
          <p:nvPr/>
        </p:nvSpPr>
        <p:spPr>
          <a:xfrm>
            <a:off x="6903720" y="4736592"/>
            <a:ext cx="4846320" cy="457200"/>
          </a:xfrm>
          <a:prstGeom prst="rect">
            <a:avLst/>
          </a:prstGeom>
          <a:noFill/>
          <a:ln/>
        </p:spPr>
        <p:txBody>
          <a:bodyPr wrap="square" rtlCol="0" anchor="ctr"/>
          <a:lstStyle/>
          <a:p>
            <a:pPr indent="0" marL="0">
              <a:lnSpc>
                <a:spcPct val="130000"/>
              </a:lnSpc>
              <a:buNone/>
            </a:pPr>
            <a:r>
              <a:rPr lang="en-US" sz="1000" dirty="0">
                <a:solidFill>
                  <a:srgbClr val="212121"/>
                </a:solidFill>
                <a:latin typeface="Calibri" pitchFamily="34" charset="0"/>
                <a:ea typeface="Calibri" pitchFamily="34" charset="-122"/>
                <a:cs typeface="Calibri" pitchFamily="34" charset="-120"/>
              </a:rPr>
              <a:t>Strategy, finance, and operations training applied directly to product, unit economics, and go-to-market.</a:t>
            </a:r>
            <a:endParaRPr lang="en-US" sz="1000" dirty="0"/>
          </a:p>
        </p:txBody>
      </p:sp>
      <p:sp>
        <p:nvSpPr>
          <p:cNvPr id="24" name="Shape 22"/>
          <p:cNvSpPr/>
          <p:nvPr/>
        </p:nvSpPr>
        <p:spPr>
          <a:xfrm>
            <a:off x="6126480" y="5303520"/>
            <a:ext cx="5760720" cy="914400"/>
          </a:xfrm>
          <a:prstGeom prst="rect">
            <a:avLst/>
          </a:prstGeom>
          <a:solidFill>
            <a:srgbClr val="FFFFFF"/>
          </a:solidFill>
          <a:ln w="6350">
            <a:solidFill>
              <a:srgbClr val="E5E7EB"/>
            </a:solidFill>
            <a:prstDash val="solid"/>
          </a:ln>
        </p:spPr>
      </p:sp>
      <p:sp>
        <p:nvSpPr>
          <p:cNvPr id="25" name="Shape 23"/>
          <p:cNvSpPr/>
          <p:nvPr/>
        </p:nvSpPr>
        <p:spPr>
          <a:xfrm>
            <a:off x="6263640" y="5504688"/>
            <a:ext cx="502920" cy="502920"/>
          </a:xfrm>
          <a:prstGeom prst="ellipse">
            <a:avLst/>
          </a:prstGeom>
          <a:solidFill>
            <a:srgbClr val="2C5F2D"/>
          </a:solidFill>
          <a:ln/>
        </p:spPr>
      </p:sp>
      <p:sp>
        <p:nvSpPr>
          <p:cNvPr id="26" name="Text 24"/>
          <p:cNvSpPr/>
          <p:nvPr/>
        </p:nvSpPr>
        <p:spPr>
          <a:xfrm>
            <a:off x="6263640" y="5504688"/>
            <a:ext cx="502920" cy="502920"/>
          </a:xfrm>
          <a:prstGeom prst="rect">
            <a:avLst/>
          </a:prstGeom>
          <a:noFill/>
          <a:ln/>
        </p:spPr>
        <p:txBody>
          <a:bodyPr wrap="square" rtlCol="0" anchor="ctr"/>
          <a:lstStyle/>
          <a:p>
            <a:pPr algn="ctr" indent="0" marL="0">
              <a:buNone/>
            </a:pPr>
            <a:r>
              <a:rPr lang="en-US" sz="1600" b="1" dirty="0">
                <a:solidFill>
                  <a:srgbClr val="FFFFFF"/>
                </a:solidFill>
              </a:rPr>
              <a:t>$</a:t>
            </a:r>
            <a:endParaRPr lang="en-US" sz="1600" dirty="0"/>
          </a:p>
        </p:txBody>
      </p:sp>
      <p:sp>
        <p:nvSpPr>
          <p:cNvPr id="27" name="Text 25"/>
          <p:cNvSpPr/>
          <p:nvPr/>
        </p:nvSpPr>
        <p:spPr>
          <a:xfrm>
            <a:off x="6903720" y="5440680"/>
            <a:ext cx="4846320" cy="292608"/>
          </a:xfrm>
          <a:prstGeom prst="rect">
            <a:avLst/>
          </a:prstGeom>
          <a:noFill/>
          <a:ln/>
        </p:spPr>
        <p:txBody>
          <a:bodyPr wrap="square" rtlCol="0" anchor="ctr"/>
          <a:lstStyle/>
          <a:p>
            <a:pPr indent="0" marL="0">
              <a:buNone/>
            </a:pPr>
            <a:r>
              <a:rPr lang="en-US" sz="1300" b="1" dirty="0">
                <a:solidFill>
                  <a:srgbClr val="2C5F2D"/>
                </a:solidFill>
                <a:latin typeface="Georgia" pitchFamily="34" charset="0"/>
                <a:ea typeface="Georgia" pitchFamily="34" charset="-122"/>
                <a:cs typeface="Georgia" pitchFamily="34" charset="-120"/>
              </a:rPr>
              <a:t>15 Years in Finance</a:t>
            </a:r>
            <a:endParaRPr lang="en-US" sz="1300" dirty="0"/>
          </a:p>
        </p:txBody>
      </p:sp>
      <p:sp>
        <p:nvSpPr>
          <p:cNvPr id="28" name="Text 26"/>
          <p:cNvSpPr/>
          <p:nvPr/>
        </p:nvSpPr>
        <p:spPr>
          <a:xfrm>
            <a:off x="6903720" y="5742432"/>
            <a:ext cx="4846320" cy="457200"/>
          </a:xfrm>
          <a:prstGeom prst="rect">
            <a:avLst/>
          </a:prstGeom>
          <a:noFill/>
          <a:ln/>
        </p:spPr>
        <p:txBody>
          <a:bodyPr wrap="square" rtlCol="0" anchor="ctr"/>
          <a:lstStyle/>
          <a:p>
            <a:pPr indent="0" marL="0">
              <a:lnSpc>
                <a:spcPct val="130000"/>
              </a:lnSpc>
              <a:buNone/>
            </a:pPr>
            <a:r>
              <a:rPr lang="en-US" sz="1000" dirty="0">
                <a:solidFill>
                  <a:srgbClr val="212121"/>
                </a:solidFill>
                <a:latin typeface="Calibri" pitchFamily="34" charset="0"/>
                <a:ea typeface="Calibri" pitchFamily="34" charset="-122"/>
                <a:cs typeface="Calibri" pitchFamily="34" charset="-120"/>
              </a:rPr>
              <a:t>Deep experience in capital allocation, underwriting, and risk — translated into a decision engine for growers.</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Business As Usual Farm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BAU Intelligence - Investor Presentation</dc:title>
  <dc:subject>PptxGenJS Presentation</dc:subject>
  <dc:creator>PptxGenJS</dc:creator>
  <cp:lastModifiedBy>PptxGenJS</cp:lastModifiedBy>
  <cp:revision>1</cp:revision>
  <dcterms:created xsi:type="dcterms:W3CDTF">2026-06-09T04:06:46Z</dcterms:created>
  <dcterms:modified xsi:type="dcterms:W3CDTF">2026-06-09T04:06:46Z</dcterms:modified>
</cp:coreProperties>
</file>