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2F5D2C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502920"/>
            <a:ext cx="822960" cy="64008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822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2331720"/>
            <a:ext cx="66751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with confidence.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Sell before you harvest.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5212080"/>
            <a:ext cx="6675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D8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decision engine built for specialty crop farmers.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617220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Grower Program · 2026 Season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589520" y="0"/>
            <a:ext cx="4599432" cy="68580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0" name="Shape 8"/>
          <p:cNvSpPr/>
          <p:nvPr/>
        </p:nvSpPr>
        <p:spPr>
          <a:xfrm>
            <a:off x="7589520" y="0"/>
            <a:ext cx="4599432" cy="6858000"/>
          </a:xfrm>
          <a:prstGeom prst="rect">
            <a:avLst/>
          </a:prstGeom>
          <a:solidFill>
            <a:srgbClr val="1F3B2D">
              <a:alpha val="8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7589520" y="5760720"/>
            <a:ext cx="45994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 VETERAN-OWNED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589520" y="6126480"/>
            <a:ext cx="45994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D8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SBA-Verified VOSB · Business As Usual LLC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589520" y="2468880"/>
            <a:ext cx="4599432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growers on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– 250 acres.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7589520" y="4114800"/>
            <a:ext cx="459943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D8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7 – 9 · Tomatoes, peppers, cucurbits,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D8D2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greens, sweet potatoes &amp; more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Veteran-owned. Built next to the farm.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57200" y="2834640"/>
            <a:ext cx="68580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is a subsidiary of Business As Usual LLC — a Certified Veteran-Owned Small Business (SBA VOSB) that also operates a working farm and a nonprofit food-access foundation. We build the software next to the fields it plans.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457200" y="4937760"/>
            <a:ext cx="228600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074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4008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SBA-Verified VOSB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0080" y="57607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Certified veteran-owned. Eligible for USDA and NRCS veteran programs.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926080" y="4937760"/>
            <a:ext cx="228600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08960" y="5074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31089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farm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108960" y="57607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eat our own cooking on the Business As Usual Farm operation.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394960" y="4937760"/>
            <a:ext cx="2286000" cy="14173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577840" y="5074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◇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57784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Grower-first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577840" y="5760720"/>
            <a:ext cx="192024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 driven by pilot farmers, not by investor pressure.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7589520" y="2834640"/>
            <a:ext cx="4114800" cy="201168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23" name="Shape 21"/>
          <p:cNvSpPr/>
          <p:nvPr/>
        </p:nvSpPr>
        <p:spPr>
          <a:xfrm>
            <a:off x="7589520" y="2834640"/>
            <a:ext cx="91440" cy="20116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4" name="Text 22"/>
          <p:cNvSpPr/>
          <p:nvPr/>
        </p:nvSpPr>
        <p:spPr>
          <a:xfrm>
            <a:off x="7772400" y="29718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pilot focus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7772400" y="3383280"/>
            <a:ext cx="38404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Vegetable operations from 5 to 250 acres across NC, SC, GA, and VA. Zones 7 – 9. Diversified rotations with an existing or forming buyer network.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3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371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058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TO PLANT WITH CONFIDENCE?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10972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map your 2026 season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together.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3657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free 20-minute intro call. We'll walk through your last two seasons, your buyers, and where BAU would have changed the outcome. No pressure, no slide deck.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4846320"/>
            <a:ext cx="3611880" cy="141732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4846320"/>
            <a:ext cx="36118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50749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22960" y="534924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baufarmintelligence.com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434840" y="4846320"/>
            <a:ext cx="3611880" cy="141732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1" name="Shape 9"/>
          <p:cNvSpPr/>
          <p:nvPr/>
        </p:nvSpPr>
        <p:spPr>
          <a:xfrm>
            <a:off x="4434840" y="4846320"/>
            <a:ext cx="36118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2" name="Text 10"/>
          <p:cNvSpPr/>
          <p:nvPr/>
        </p:nvSpPr>
        <p:spPr>
          <a:xfrm>
            <a:off x="4663440" y="50749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 PILOT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17720" y="534924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/farmers/pilot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229600" y="4846320"/>
            <a:ext cx="3611880" cy="1417320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5" name="Shape 13"/>
          <p:cNvSpPr/>
          <p:nvPr/>
        </p:nvSpPr>
        <p:spPr>
          <a:xfrm>
            <a:off x="8229600" y="4846320"/>
            <a:ext cx="36118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8458200" y="5074920"/>
            <a:ext cx="3154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412480" y="5349240"/>
            <a:ext cx="324612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Dorian.cleary@baufarmintelligence.com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40080" y="64465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A Business As Usual Farm company · Veteran-Owned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 BUILT THIS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already know how to grow.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help you decide what and when.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57200" y="2926080"/>
            <a:ext cx="1127455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farm on razor-thin margins. One bad rotation, one unsold pallet, one wrong fertilizer bill — and the season is gone. Meanwhile most farm software just records what already happened.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4206240"/>
            <a:ext cx="1127455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is built the other way around — it answers the questions you ask before a seed goes in the ground: What should I plant? How much will it net? Who will buy it?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57200" y="5852160"/>
            <a:ext cx="137160" cy="365760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58521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with growers in North Carolina — not from a coastal software office.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season, guesswork costs you money.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370332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2926080"/>
            <a:ext cx="3703320" cy="109728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324612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5600" dirty="0"/>
          </a:p>
        </p:txBody>
      </p:sp>
      <p:sp>
        <p:nvSpPr>
          <p:cNvPr id="12" name="Text 10"/>
          <p:cNvSpPr/>
          <p:nvPr/>
        </p:nvSpPr>
        <p:spPr>
          <a:xfrm>
            <a:off x="777240" y="4343400"/>
            <a:ext cx="3063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specialty-crop losses tied to poor rotation &amp; pest decisions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77240" y="544068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USDA-SARE / extension data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334256" y="2926080"/>
            <a:ext cx="370332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34256" y="2926080"/>
            <a:ext cx="3703320" cy="109728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6" name="Text 14"/>
          <p:cNvSpPr/>
          <p:nvPr/>
        </p:nvSpPr>
        <p:spPr>
          <a:xfrm>
            <a:off x="4334256" y="324612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5600" dirty="0"/>
          </a:p>
        </p:txBody>
      </p:sp>
      <p:sp>
        <p:nvSpPr>
          <p:cNvPr id="17" name="Text 15"/>
          <p:cNvSpPr/>
          <p:nvPr/>
        </p:nvSpPr>
        <p:spPr>
          <a:xfrm>
            <a:off x="4654296" y="4343400"/>
            <a:ext cx="3063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growers still plan rotations on paper or spreadsheets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54296" y="544068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surveys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211312" y="2926080"/>
            <a:ext cx="3703320" cy="30175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211312" y="2926080"/>
            <a:ext cx="3703320" cy="109728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21" name="Text 19"/>
          <p:cNvSpPr/>
          <p:nvPr/>
        </p:nvSpPr>
        <p:spPr>
          <a:xfrm>
            <a:off x="8211312" y="3246120"/>
            <a:ext cx="3703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</a:t>
            </a:r>
            <a:endParaRPr lang="en-US" sz="5600" dirty="0"/>
          </a:p>
        </p:txBody>
      </p:sp>
      <p:sp>
        <p:nvSpPr>
          <p:cNvPr id="22" name="Text 20"/>
          <p:cNvSpPr/>
          <p:nvPr/>
        </p:nvSpPr>
        <p:spPr>
          <a:xfrm>
            <a:off x="8531352" y="4343400"/>
            <a:ext cx="3063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pre-season contracted demand for the average small grower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531352" y="5440680"/>
            <a:ext cx="3063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ASAP local-food reports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608076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guessing shows up as lower yields, unsold harvests, and inputs you didn't need to buy.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GET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tools. One planning workflow.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286000"/>
            <a:ext cx="553212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2606040"/>
            <a:ext cx="640080" cy="640080"/>
          </a:xfrm>
          <a:prstGeom prst="ellipse">
            <a:avLst/>
          </a:prstGeom>
          <a:solidFill>
            <a:srgbClr val="1F3B2D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606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65176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Crop Rotation AI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08760" y="3154680"/>
            <a:ext cx="43434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it your last crop, soil type, zone, and month. Get the best next crop with disease risk, nutrient impact, and profit forecast.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172200" y="2286000"/>
            <a:ext cx="553212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46520" y="2606040"/>
            <a:ext cx="640080" cy="640080"/>
          </a:xfrm>
          <a:prstGeom prst="ellipse">
            <a:avLst/>
          </a:prstGeom>
          <a:solidFill>
            <a:srgbClr val="1F3B2D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26060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223760" y="265176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 Engine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223760" y="3154680"/>
            <a:ext cx="43434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yield, revenue, gross margin, labor, and return per acre before you commit a single seed.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457200" y="4389120"/>
            <a:ext cx="553212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4709160"/>
            <a:ext cx="640080" cy="640080"/>
          </a:xfrm>
          <a:prstGeom prst="ellipse">
            <a:avLst/>
          </a:prstGeom>
          <a:solidFill>
            <a:srgbClr val="1F3B2D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4709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508760" y="475488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Soil Health Intelligence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508760" y="5257800"/>
            <a:ext cx="43434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rotation history, nutrient depletion, and organic matter. Get a soil score plus specific amendment recommendations.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172200" y="4389120"/>
            <a:ext cx="553212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446520" y="4709160"/>
            <a:ext cx="640080" cy="640080"/>
          </a:xfrm>
          <a:prstGeom prst="ellipse">
            <a:avLst/>
          </a:prstGeom>
          <a:solidFill>
            <a:srgbClr val="1F3B2D"/>
          </a:solidFill>
          <a:ln/>
        </p:spPr>
      </p:sp>
      <p:sp>
        <p:nvSpPr>
          <p:cNvPr id="26" name="Text 24"/>
          <p:cNvSpPr/>
          <p:nvPr/>
        </p:nvSpPr>
        <p:spPr>
          <a:xfrm>
            <a:off x="6446520" y="4709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223760" y="4754880"/>
            <a:ext cx="4343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Marketplace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7223760" y="5257800"/>
            <a:ext cx="43434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Buyers post what they need, when, and at what price. You get pre-season matches — locking in demand before you plant.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PAYS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 growers care about.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880360"/>
            <a:ext cx="2145182" cy="310896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0" name="Shape 8"/>
          <p:cNvSpPr/>
          <p:nvPr/>
        </p:nvSpPr>
        <p:spPr>
          <a:xfrm>
            <a:off x="457200" y="2880360"/>
            <a:ext cx="2145182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337560"/>
            <a:ext cx="196230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+15–25%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40080" y="4572000"/>
            <a:ext cx="177942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uplift from optimized rotation &amp; cover cropping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39542" y="2880360"/>
            <a:ext cx="2145182" cy="310896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4" name="Shape 12"/>
          <p:cNvSpPr/>
          <p:nvPr/>
        </p:nvSpPr>
        <p:spPr>
          <a:xfrm>
            <a:off x="2739542" y="2880360"/>
            <a:ext cx="2145182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2830982" y="3337560"/>
            <a:ext cx="196230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$120–$300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2922422" y="4572000"/>
            <a:ext cx="177942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 margin per acre when planting matches buyer demand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021885" y="2880360"/>
            <a:ext cx="2145182" cy="310896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1885" y="2880360"/>
            <a:ext cx="2145182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5113325" y="3337560"/>
            <a:ext cx="196230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30–50%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204765" y="4572000"/>
            <a:ext cx="177942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fertilizer spend when N-P-K uses soil-test data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304227" y="2880360"/>
            <a:ext cx="2145182" cy="310896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22" name="Shape 20"/>
          <p:cNvSpPr/>
          <p:nvPr/>
        </p:nvSpPr>
        <p:spPr>
          <a:xfrm>
            <a:off x="7304227" y="2880360"/>
            <a:ext cx="2145182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7395667" y="3337560"/>
            <a:ext cx="196230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60–80%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7487107" y="4572000"/>
            <a:ext cx="177942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unsold harvest when contracts are secured pre-season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9586570" y="2880360"/>
            <a:ext cx="2145182" cy="310896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26" name="Shape 24"/>
          <p:cNvSpPr/>
          <p:nvPr/>
        </p:nvSpPr>
        <p:spPr>
          <a:xfrm>
            <a:off x="9586570" y="2880360"/>
            <a:ext cx="2145182" cy="914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7" name="Text 25"/>
          <p:cNvSpPr/>
          <p:nvPr/>
        </p:nvSpPr>
        <p:spPr>
          <a:xfrm>
            <a:off x="9678010" y="3337560"/>
            <a:ext cx="196230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3–6 mo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769450" y="4572000"/>
            <a:ext cx="1779422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5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payback at $79/mo Pro on a 5–25 acre operation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457200" y="6172200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USDA-SARE rotation trials · USDA AMS specialty-crop pricing · NRCS Nutrient Management (Code 590) · USDA ERS food-loss data · BAU pilot economics.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steps. Then you plant.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880360"/>
            <a:ext cx="370332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805940" y="3200400"/>
            <a:ext cx="1005840" cy="10058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1" name="Text 9"/>
          <p:cNvSpPr/>
          <p:nvPr/>
        </p:nvSpPr>
        <p:spPr>
          <a:xfrm>
            <a:off x="1805940" y="32004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731520" y="43891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us your farm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77240" y="48920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Zone, acres, soil test (or we'll help you get one), last season's crops. 10 minutes.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334256" y="2880360"/>
            <a:ext cx="370332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682996" y="3200400"/>
            <a:ext cx="1005840" cy="10058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6" name="Text 14"/>
          <p:cNvSpPr/>
          <p:nvPr/>
        </p:nvSpPr>
        <p:spPr>
          <a:xfrm>
            <a:off x="5682996" y="32004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600" dirty="0"/>
          </a:p>
        </p:txBody>
      </p:sp>
      <p:sp>
        <p:nvSpPr>
          <p:cNvPr id="17" name="Text 15"/>
          <p:cNvSpPr/>
          <p:nvPr/>
        </p:nvSpPr>
        <p:spPr>
          <a:xfrm>
            <a:off x="4608576" y="43891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your season plan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654296" y="48920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rotation, per-acre profit forecast, input budget, and any buyer matches already posted for your zone.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211312" y="2880360"/>
            <a:ext cx="370332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560052" y="3200400"/>
            <a:ext cx="1005840" cy="10058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9560052" y="320040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8485632" y="43891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 in demand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531352" y="4892040"/>
            <a:ext cx="306324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pre-season buyer contracts through the marketplace. Adjust your plan, then plant knowing who is buying.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&amp; CASE STUDY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better-planned season looks like.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457200" y="2286000"/>
            <a:ext cx="5669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WALK AWAY WITH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265176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68680" y="2670048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 rotation &amp; planting calendar for every field.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315468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68680" y="3172968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Per-acre profit forecast before you spend on seed or inputs.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365760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3675888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Pre-season buyer contracts for a share of your harvest.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416052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68680" y="4178808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soil health score with specific amendments — not guesses.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4663440"/>
            <a:ext cx="3657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68680" y="4681728"/>
            <a:ext cx="52578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place to see what to plant, when, and who will buy it.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0" y="2286000"/>
            <a:ext cx="5330952" cy="416052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0" y="2286000"/>
            <a:ext cx="5330952" cy="109728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22" name="Text 20"/>
          <p:cNvSpPr/>
          <p:nvPr/>
        </p:nvSpPr>
        <p:spPr>
          <a:xfrm>
            <a:off x="6675120" y="2514600"/>
            <a:ext cx="47823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CASE STUDY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2788920"/>
            <a:ext cx="47823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18-acre diversified vegetable farm · Zone 7b · NC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675120" y="324612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778240" y="324612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BAU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0195560" y="324612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BAU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675120" y="3639312"/>
            <a:ext cx="478231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675120" y="365760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/ acre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778240" y="365760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[baseline]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10195560" y="36576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+15–25%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675120" y="406908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 / acre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8778240" y="406908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[baseline]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0195560" y="406908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+$120–$300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675120" y="448056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Fertilizer spend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778240" y="448056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[baseline]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0195560" y="448056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−30–50%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675120" y="489204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Unsold harvest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8778240" y="48920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[baseline]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10195560" y="489204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−60–80%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675120" y="530352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on Pro tier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8778240" y="530352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10195560" y="530352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3–6 months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675120" y="5852160"/>
            <a:ext cx="478231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Illustrative ranges based on USDA-SARE, NRCS, and BAU pilot economics. Your numbers replace the placeholders after onboarding.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926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078992" y="292608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78992" y="53035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BUSINESS AS USUAL FARM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457200" y="868680"/>
            <a:ext cx="11274552" cy="0"/>
          </a:xfrm>
          <a:prstGeom prst="line">
            <a:avLst/>
          </a:prstGeom>
          <a:noFill/>
          <a:ln w="9525">
            <a:solidFill>
              <a:srgbClr val="E4E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1325880"/>
            <a:ext cx="11274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better decision pays for the year.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370332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10896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342900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$19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777240" y="4251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22960" y="4663440"/>
            <a:ext cx="29718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Crop rotation AI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Zone-specific advice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Profitability calculator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support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334256" y="2834640"/>
            <a:ext cx="3703320" cy="3429000"/>
          </a:xfrm>
          <a:prstGeom prst="rect">
            <a:avLst/>
          </a:prstGeom>
          <a:solidFill>
            <a:srgbClr val="1F3B2D"/>
          </a:solidFill>
          <a:ln w="12700">
            <a:solidFill>
              <a:srgbClr val="1F3B2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34256" y="2834640"/>
            <a:ext cx="3703320" cy="10972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6" name="Text 14"/>
          <p:cNvSpPr/>
          <p:nvPr/>
        </p:nvSpPr>
        <p:spPr>
          <a:xfrm>
            <a:off x="4654296" y="310896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654296" y="342900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$79</a:t>
            </a:r>
            <a:endParaRPr lang="en-US" sz="4400" dirty="0"/>
          </a:p>
        </p:txBody>
      </p:sp>
      <p:sp>
        <p:nvSpPr>
          <p:cNvPr id="18" name="Text 16"/>
          <p:cNvSpPr/>
          <p:nvPr/>
        </p:nvSpPr>
        <p:spPr>
          <a:xfrm>
            <a:off x="4654296" y="4251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· most farmers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700016" y="4663440"/>
            <a:ext cx="29718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Basic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Soil health tracking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marketplace access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 management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Priority support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211312" y="2834640"/>
            <a:ext cx="370332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E4E1D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31352" y="310896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531352" y="3429000"/>
            <a:ext cx="3063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$249</a:t>
            </a:r>
            <a:endParaRPr lang="en-US" sz="4400" dirty="0"/>
          </a:p>
        </p:txBody>
      </p:sp>
      <p:sp>
        <p:nvSpPr>
          <p:cNvPr id="23" name="Text 21"/>
          <p:cNvSpPr/>
          <p:nvPr/>
        </p:nvSpPr>
        <p:spPr>
          <a:xfrm>
            <a:off x="8531352" y="4251960"/>
            <a:ext cx="3063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month · multi-farm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8577072" y="4663440"/>
            <a:ext cx="29718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Pro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Multi-farm dashboards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access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●"/>
            </a:pPr>
            <a:r>
              <a:rPr lang="en-US" sz="1200" dirty="0">
                <a:solidFill>
                  <a:srgbClr val="3A45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advisor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6263640"/>
            <a:ext cx="1127455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contracts. Cancel anytime. Buyer marketplace charges a 2% transaction fee on contracts you accept — nothing on unmatched activity.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6492240"/>
            <a:ext cx="731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BAU Farm Intelligence · Farmer Program 2026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7772400" y="6492240"/>
            <a:ext cx="39593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2F5D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914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THE 2026 PILOT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 smarter this season.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us.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640080" y="3794760"/>
            <a:ext cx="2697480" cy="210312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3794760"/>
            <a:ext cx="26974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40233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Pro tier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4526280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months of Farmer Pro at no cost for pilot farms.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74720" y="3794760"/>
            <a:ext cx="2697480" cy="210312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0" name="Shape 8"/>
          <p:cNvSpPr/>
          <p:nvPr/>
        </p:nvSpPr>
        <p:spPr>
          <a:xfrm>
            <a:off x="3474720" y="3794760"/>
            <a:ext cx="26974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3703320" y="40233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White-glove setup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703320" y="4526280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help you enter your rotation history, soil tests, and buyer preferences.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309360" y="3794760"/>
            <a:ext cx="2697480" cy="210312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4" name="Shape 12"/>
          <p:cNvSpPr/>
          <p:nvPr/>
        </p:nvSpPr>
        <p:spPr>
          <a:xfrm>
            <a:off x="6309360" y="3794760"/>
            <a:ext cx="26974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6537960" y="40233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Buyer intros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37960" y="4526280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connections to regional grocers, food hubs, and distributors already on the platform.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9144000" y="3794760"/>
            <a:ext cx="2697480" cy="2103120"/>
          </a:xfrm>
          <a:prstGeom prst="rect">
            <a:avLst/>
          </a:prstGeom>
          <a:solidFill>
            <a:srgbClr val="1F3B2D"/>
          </a:solidFill>
          <a:ln/>
        </p:spPr>
      </p:sp>
      <p:sp>
        <p:nvSpPr>
          <p:cNvPr id="18" name="Shape 16"/>
          <p:cNvSpPr/>
          <p:nvPr/>
        </p:nvSpPr>
        <p:spPr>
          <a:xfrm>
            <a:off x="9144000" y="3794760"/>
            <a:ext cx="2697480" cy="7315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9372600" y="4023360"/>
            <a:ext cx="2240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access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372600" y="4526280"/>
            <a:ext cx="224028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D8E4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Text/call access to the team. Your feedback shapes the product.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0080" y="6172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to the first 50 farms in NC, SC, GA, and VA.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 Farm Intelligence — Farmer Pitch Deck</dc:title>
  <dc:subject>PptxGenJS Presentation</dc:subject>
  <dc:creator>BAU Farm Intelligence</dc:creator>
  <cp:lastModifiedBy>BAU Farm Intelligence</cp:lastModifiedBy>
  <cp:revision>1</cp:revision>
  <dcterms:created xsi:type="dcterms:W3CDTF">2026-07-13T11:23:06Z</dcterms:created>
  <dcterms:modified xsi:type="dcterms:W3CDTF">2026-07-13T11:23:06Z</dcterms:modified>
</cp:coreProperties>
</file>